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9" d="100"/>
          <a:sy n="69" d="100"/>
        </p:scale>
        <p:origin x="13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herman\Documents\CAM%20VA\Admin\Manuscripts\CEA%20papers\Rewrite\Copy%20of%20MonthlyCostByExpenditure.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herman\Documents\CAM%20VA\Admin\Manuscripts\CEA%20papers\Rewrite\Copy%20of%20MonthlyCostByExpenditure.xls"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47669399134691"/>
          <c:y val="5.0925925925925923E-2"/>
          <c:w val="0.75145908566034103"/>
          <c:h val="0.63759988334791484"/>
        </c:manualLayout>
      </c:layout>
      <c:areaChart>
        <c:grouping val="stacked"/>
        <c:varyColors val="0"/>
        <c:ser>
          <c:idx val="0"/>
          <c:order val="0"/>
          <c:tx>
            <c:v>Pharmacy</c:v>
          </c:tx>
          <c:spPr>
            <a:pattFill prst="narVert">
              <a:fgClr>
                <a:srgbClr val="000000"/>
              </a:fgClr>
              <a:bgClr>
                <a:schemeClr val="bg1"/>
              </a:bgClr>
            </a:pattFill>
            <a:ln>
              <a:solidFill>
                <a:srgbClr val="000000"/>
              </a:solidFill>
            </a:ln>
            <a:effectLst/>
          </c:spPr>
          <c:cat>
            <c:numRef>
              <c:f>'Sheet1 (2)'!$B$2:$B$12</c:f>
              <c:numCache>
                <c:formatCode>0</c:formatCode>
                <c:ptCount val="11"/>
                <c:pt idx="0">
                  <c:v>-11</c:v>
                </c:pt>
                <c:pt idx="1">
                  <c:v>-10</c:v>
                </c:pt>
                <c:pt idx="2">
                  <c:v>-9</c:v>
                </c:pt>
                <c:pt idx="3">
                  <c:v>-8</c:v>
                </c:pt>
                <c:pt idx="4">
                  <c:v>-7</c:v>
                </c:pt>
                <c:pt idx="5">
                  <c:v>-6</c:v>
                </c:pt>
                <c:pt idx="6">
                  <c:v>-5</c:v>
                </c:pt>
                <c:pt idx="7">
                  <c:v>-4</c:v>
                </c:pt>
                <c:pt idx="8">
                  <c:v>-3</c:v>
                </c:pt>
                <c:pt idx="9">
                  <c:v>-2</c:v>
                </c:pt>
                <c:pt idx="10">
                  <c:v>-1</c:v>
                </c:pt>
              </c:numCache>
            </c:numRef>
          </c:cat>
          <c:val>
            <c:numRef>
              <c:f>'Sheet1 (2)'!$H$2:$H$12</c:f>
              <c:numCache>
                <c:formatCode>_("$"* #,##0_);_("$"* \(#,##0\);_("$"* "-"??_);_(@_)</c:formatCode>
                <c:ptCount val="11"/>
                <c:pt idx="0">
                  <c:v>122.72375077009201</c:v>
                </c:pt>
                <c:pt idx="1">
                  <c:v>117.6740974187851</c:v>
                </c:pt>
                <c:pt idx="2">
                  <c:v>115.83256721496582</c:v>
                </c:pt>
                <c:pt idx="3">
                  <c:v>111.55737191438675</c:v>
                </c:pt>
                <c:pt idx="4">
                  <c:v>111.97806149721146</c:v>
                </c:pt>
                <c:pt idx="5">
                  <c:v>112.65330016613007</c:v>
                </c:pt>
                <c:pt idx="6">
                  <c:v>112.78349906206131</c:v>
                </c:pt>
                <c:pt idx="7">
                  <c:v>112.00431734323502</c:v>
                </c:pt>
                <c:pt idx="8">
                  <c:v>114.41271752119064</c:v>
                </c:pt>
                <c:pt idx="9">
                  <c:v>116.54003709554672</c:v>
                </c:pt>
                <c:pt idx="10">
                  <c:v>119.7604164481163</c:v>
                </c:pt>
              </c:numCache>
            </c:numRef>
          </c:val>
          <c:extLst>
            <c:ext xmlns:c16="http://schemas.microsoft.com/office/drawing/2014/chart" uri="{C3380CC4-5D6E-409C-BE32-E72D297353CC}">
              <c16:uniqueId val="{00000000-6485-4D71-9D3D-E8E66CADA0C3}"/>
            </c:ext>
          </c:extLst>
        </c:ser>
        <c:ser>
          <c:idx val="1"/>
          <c:order val="1"/>
          <c:tx>
            <c:v>Inpatient</c:v>
          </c:tx>
          <c:spPr>
            <a:pattFill prst="pct30">
              <a:fgClr>
                <a:srgbClr val="000000"/>
              </a:fgClr>
              <a:bgClr>
                <a:schemeClr val="bg1"/>
              </a:bgClr>
            </a:pattFill>
            <a:ln>
              <a:solidFill>
                <a:srgbClr val="000000"/>
              </a:solidFill>
            </a:ln>
            <a:effectLst/>
          </c:spPr>
          <c:cat>
            <c:numRef>
              <c:f>'Sheet1 (2)'!$B$2:$B$12</c:f>
              <c:numCache>
                <c:formatCode>0</c:formatCode>
                <c:ptCount val="11"/>
                <c:pt idx="0">
                  <c:v>-11</c:v>
                </c:pt>
                <c:pt idx="1">
                  <c:v>-10</c:v>
                </c:pt>
                <c:pt idx="2">
                  <c:v>-9</c:v>
                </c:pt>
                <c:pt idx="3">
                  <c:v>-8</c:v>
                </c:pt>
                <c:pt idx="4">
                  <c:v>-7</c:v>
                </c:pt>
                <c:pt idx="5">
                  <c:v>-6</c:v>
                </c:pt>
                <c:pt idx="6">
                  <c:v>-5</c:v>
                </c:pt>
                <c:pt idx="7">
                  <c:v>-4</c:v>
                </c:pt>
                <c:pt idx="8">
                  <c:v>-3</c:v>
                </c:pt>
                <c:pt idx="9">
                  <c:v>-2</c:v>
                </c:pt>
                <c:pt idx="10">
                  <c:v>-1</c:v>
                </c:pt>
              </c:numCache>
            </c:numRef>
          </c:cat>
          <c:val>
            <c:numRef>
              <c:f>'Sheet1 (2)'!$I$2:$I$12</c:f>
              <c:numCache>
                <c:formatCode>_("$"* #,##0_);_("$"* \(#,##0\);_("$"* "-"??_);_(@_)</c:formatCode>
                <c:ptCount val="11"/>
                <c:pt idx="0">
                  <c:v>86.974926292896271</c:v>
                </c:pt>
                <c:pt idx="1">
                  <c:v>69.359250366687775</c:v>
                </c:pt>
                <c:pt idx="2">
                  <c:v>86.885519325733185</c:v>
                </c:pt>
                <c:pt idx="3">
                  <c:v>77.945619821548462</c:v>
                </c:pt>
                <c:pt idx="4">
                  <c:v>76.521165668964386</c:v>
                </c:pt>
                <c:pt idx="5">
                  <c:v>79.479165375232697</c:v>
                </c:pt>
                <c:pt idx="6">
                  <c:v>81.630326807498932</c:v>
                </c:pt>
                <c:pt idx="7">
                  <c:v>98.973415791988373</c:v>
                </c:pt>
                <c:pt idx="8">
                  <c:v>93.270450830459595</c:v>
                </c:pt>
                <c:pt idx="9">
                  <c:v>91.492094099521637</c:v>
                </c:pt>
                <c:pt idx="10">
                  <c:v>92.144086956977844</c:v>
                </c:pt>
              </c:numCache>
            </c:numRef>
          </c:val>
          <c:extLst>
            <c:ext xmlns:c16="http://schemas.microsoft.com/office/drawing/2014/chart" uri="{C3380CC4-5D6E-409C-BE32-E72D297353CC}">
              <c16:uniqueId val="{00000001-6485-4D71-9D3D-E8E66CADA0C3}"/>
            </c:ext>
          </c:extLst>
        </c:ser>
        <c:ser>
          <c:idx val="2"/>
          <c:order val="2"/>
          <c:tx>
            <c:v>Outpatient</c:v>
          </c:tx>
          <c:spPr>
            <a:pattFill prst="ltDnDiag">
              <a:fgClr>
                <a:srgbClr val="000000"/>
              </a:fgClr>
              <a:bgClr>
                <a:schemeClr val="bg1"/>
              </a:bgClr>
            </a:pattFill>
            <a:ln>
              <a:solidFill>
                <a:srgbClr val="000000"/>
              </a:solidFill>
            </a:ln>
            <a:effectLst/>
          </c:spPr>
          <c:cat>
            <c:numRef>
              <c:f>'Sheet1 (2)'!$B$2:$B$12</c:f>
              <c:numCache>
                <c:formatCode>0</c:formatCode>
                <c:ptCount val="11"/>
                <c:pt idx="0">
                  <c:v>-11</c:v>
                </c:pt>
                <c:pt idx="1">
                  <c:v>-10</c:v>
                </c:pt>
                <c:pt idx="2">
                  <c:v>-9</c:v>
                </c:pt>
                <c:pt idx="3">
                  <c:v>-8</c:v>
                </c:pt>
                <c:pt idx="4">
                  <c:v>-7</c:v>
                </c:pt>
                <c:pt idx="5">
                  <c:v>-6</c:v>
                </c:pt>
                <c:pt idx="6">
                  <c:v>-5</c:v>
                </c:pt>
                <c:pt idx="7">
                  <c:v>-4</c:v>
                </c:pt>
                <c:pt idx="8">
                  <c:v>-3</c:v>
                </c:pt>
                <c:pt idx="9">
                  <c:v>-2</c:v>
                </c:pt>
                <c:pt idx="10">
                  <c:v>-1</c:v>
                </c:pt>
              </c:numCache>
            </c:numRef>
          </c:cat>
          <c:val>
            <c:numRef>
              <c:f>'Sheet1 (2)'!$J$2:$J$12</c:f>
              <c:numCache>
                <c:formatCode>_("$"* #,##0_);_("$"* \(#,##0\);_("$"* "-"??_);_(@_)</c:formatCode>
                <c:ptCount val="11"/>
                <c:pt idx="0">
                  <c:v>792.32257604598999</c:v>
                </c:pt>
                <c:pt idx="1">
                  <c:v>747.3028302192688</c:v>
                </c:pt>
                <c:pt idx="2">
                  <c:v>726.76324844360352</c:v>
                </c:pt>
                <c:pt idx="3">
                  <c:v>717.67079830169678</c:v>
                </c:pt>
                <c:pt idx="4">
                  <c:v>726.2762188911438</c:v>
                </c:pt>
                <c:pt idx="5">
                  <c:v>736.87249422073364</c:v>
                </c:pt>
                <c:pt idx="6">
                  <c:v>740.09042978286743</c:v>
                </c:pt>
                <c:pt idx="7">
                  <c:v>767.45313405990601</c:v>
                </c:pt>
                <c:pt idx="8">
                  <c:v>805.65983057022095</c:v>
                </c:pt>
                <c:pt idx="9">
                  <c:v>872.74014949798584</c:v>
                </c:pt>
                <c:pt idx="10">
                  <c:v>935.85723638534546</c:v>
                </c:pt>
              </c:numCache>
            </c:numRef>
          </c:val>
          <c:extLst>
            <c:ext xmlns:c16="http://schemas.microsoft.com/office/drawing/2014/chart" uri="{C3380CC4-5D6E-409C-BE32-E72D297353CC}">
              <c16:uniqueId val="{00000002-6485-4D71-9D3D-E8E66CADA0C3}"/>
            </c:ext>
          </c:extLst>
        </c:ser>
        <c:dLbls>
          <c:showLegendKey val="0"/>
          <c:showVal val="0"/>
          <c:showCatName val="0"/>
          <c:showSerName val="0"/>
          <c:showPercent val="0"/>
          <c:showBubbleSize val="0"/>
        </c:dLbls>
        <c:axId val="684357704"/>
        <c:axId val="684358032"/>
      </c:areaChart>
      <c:catAx>
        <c:axId val="684357704"/>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Months Before CIH Start</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4358032"/>
        <c:crosses val="autoZero"/>
        <c:auto val="1"/>
        <c:lblAlgn val="ctr"/>
        <c:lblOffset val="100"/>
        <c:noMultiLvlLbl val="0"/>
      </c:catAx>
      <c:valAx>
        <c:axId val="684358032"/>
        <c:scaling>
          <c:orientation val="minMax"/>
          <c:max val="12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Average Monthly Healthcare Costs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435770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6442598868502"/>
          <c:y val="5.0925925925925923E-2"/>
          <c:w val="0.7525556538979512"/>
          <c:h val="0.63759988334791484"/>
        </c:manualLayout>
      </c:layout>
      <c:areaChart>
        <c:grouping val="stacked"/>
        <c:varyColors val="0"/>
        <c:ser>
          <c:idx val="0"/>
          <c:order val="0"/>
          <c:tx>
            <c:v>Pharmacy</c:v>
          </c:tx>
          <c:spPr>
            <a:pattFill prst="narVert">
              <a:fgClr>
                <a:srgbClr val="000000"/>
              </a:fgClr>
              <a:bgClr>
                <a:schemeClr val="bg1"/>
              </a:bgClr>
            </a:pattFill>
            <a:ln>
              <a:solidFill>
                <a:srgbClr val="000000"/>
              </a:solidFill>
            </a:ln>
            <a:effectLst/>
          </c:spPr>
          <c:val>
            <c:numRef>
              <c:f>'Sheet1 (2)'!$H$13:$H$23</c:f>
              <c:numCache>
                <c:formatCode>_("$"* #,##0_);_("$"* \(#,##0\);_("$"* "-"??_);_(@_)</c:formatCode>
                <c:ptCount val="11"/>
                <c:pt idx="0">
                  <c:v>102.50400006771088</c:v>
                </c:pt>
                <c:pt idx="1">
                  <c:v>104.45520281791687</c:v>
                </c:pt>
                <c:pt idx="2">
                  <c:v>103.18750143051147</c:v>
                </c:pt>
                <c:pt idx="3">
                  <c:v>102.86948084831238</c:v>
                </c:pt>
                <c:pt idx="4">
                  <c:v>100.31943768262863</c:v>
                </c:pt>
                <c:pt idx="5">
                  <c:v>98.490141332149506</c:v>
                </c:pt>
                <c:pt idx="6">
                  <c:v>102.67110168933868</c:v>
                </c:pt>
                <c:pt idx="7">
                  <c:v>100.07598996162415</c:v>
                </c:pt>
                <c:pt idx="8">
                  <c:v>98.196960985660553</c:v>
                </c:pt>
                <c:pt idx="9">
                  <c:v>100.65781325101852</c:v>
                </c:pt>
                <c:pt idx="10">
                  <c:v>100.52067786455154</c:v>
                </c:pt>
              </c:numCache>
            </c:numRef>
          </c:val>
          <c:extLst>
            <c:ext xmlns:c16="http://schemas.microsoft.com/office/drawing/2014/chart" uri="{C3380CC4-5D6E-409C-BE32-E72D297353CC}">
              <c16:uniqueId val="{00000000-16DA-461C-B0A6-2A8EBFC1ECC5}"/>
            </c:ext>
          </c:extLst>
        </c:ser>
        <c:ser>
          <c:idx val="1"/>
          <c:order val="1"/>
          <c:tx>
            <c:v>Inpatient</c:v>
          </c:tx>
          <c:spPr>
            <a:pattFill prst="pct30">
              <a:fgClr>
                <a:srgbClr val="000000"/>
              </a:fgClr>
              <a:bgClr>
                <a:schemeClr val="bg1"/>
              </a:bgClr>
            </a:pattFill>
            <a:ln>
              <a:solidFill>
                <a:srgbClr val="000000"/>
              </a:solidFill>
            </a:ln>
            <a:effectLst/>
          </c:spPr>
          <c:val>
            <c:numRef>
              <c:f>'Sheet1 (2)'!$I$13:$I$23</c:f>
              <c:numCache>
                <c:formatCode>_("$"* #,##0_);_("$"* \(#,##0\);_("$"* "-"??_);_(@_)</c:formatCode>
                <c:ptCount val="11"/>
                <c:pt idx="0">
                  <c:v>62.882140278816223</c:v>
                </c:pt>
                <c:pt idx="1">
                  <c:v>55.237405002117157</c:v>
                </c:pt>
                <c:pt idx="2">
                  <c:v>63.141822814941406</c:v>
                </c:pt>
                <c:pt idx="3">
                  <c:v>65.208569169044495</c:v>
                </c:pt>
                <c:pt idx="4">
                  <c:v>61.408385634422302</c:v>
                </c:pt>
                <c:pt idx="5">
                  <c:v>58.308672159910202</c:v>
                </c:pt>
                <c:pt idx="6">
                  <c:v>59.603828936815262</c:v>
                </c:pt>
                <c:pt idx="7">
                  <c:v>53.829565644264221</c:v>
                </c:pt>
                <c:pt idx="8">
                  <c:v>58.762241154909134</c:v>
                </c:pt>
                <c:pt idx="9">
                  <c:v>69.847583770751953</c:v>
                </c:pt>
                <c:pt idx="10">
                  <c:v>62.139555811882019</c:v>
                </c:pt>
              </c:numCache>
            </c:numRef>
          </c:val>
          <c:extLst>
            <c:ext xmlns:c16="http://schemas.microsoft.com/office/drawing/2014/chart" uri="{C3380CC4-5D6E-409C-BE32-E72D297353CC}">
              <c16:uniqueId val="{00000001-16DA-461C-B0A6-2A8EBFC1ECC5}"/>
            </c:ext>
          </c:extLst>
        </c:ser>
        <c:ser>
          <c:idx val="2"/>
          <c:order val="2"/>
          <c:tx>
            <c:v>Outpatient</c:v>
          </c:tx>
          <c:spPr>
            <a:pattFill prst="ltDnDiag">
              <a:fgClr>
                <a:srgbClr val="000000"/>
              </a:fgClr>
              <a:bgClr>
                <a:schemeClr val="bg1"/>
              </a:bgClr>
            </a:pattFill>
            <a:ln>
              <a:solidFill>
                <a:srgbClr val="000000"/>
              </a:solidFill>
            </a:ln>
            <a:effectLst/>
          </c:spPr>
          <c:val>
            <c:numRef>
              <c:f>'Sheet1 (2)'!$J$13:$J$23</c:f>
              <c:numCache>
                <c:formatCode>_("$"* #,##0_);_("$"* \(#,##0\);_("$"* "-"??_);_(@_)</c:formatCode>
                <c:ptCount val="11"/>
                <c:pt idx="0">
                  <c:v>899.45900440216064</c:v>
                </c:pt>
                <c:pt idx="1">
                  <c:v>781.8446159362793</c:v>
                </c:pt>
                <c:pt idx="2">
                  <c:v>720.56406736373901</c:v>
                </c:pt>
                <c:pt idx="3">
                  <c:v>679.03673648834229</c:v>
                </c:pt>
                <c:pt idx="4">
                  <c:v>669.66819763183594</c:v>
                </c:pt>
                <c:pt idx="5">
                  <c:v>631.19375705718994</c:v>
                </c:pt>
                <c:pt idx="6">
                  <c:v>631.99031352996826</c:v>
                </c:pt>
                <c:pt idx="7">
                  <c:v>622.24256992340088</c:v>
                </c:pt>
                <c:pt idx="8">
                  <c:v>598.62220287322998</c:v>
                </c:pt>
                <c:pt idx="9">
                  <c:v>600.10832548141479</c:v>
                </c:pt>
                <c:pt idx="10">
                  <c:v>590.09486436843872</c:v>
                </c:pt>
              </c:numCache>
            </c:numRef>
          </c:val>
          <c:extLst>
            <c:ext xmlns:c16="http://schemas.microsoft.com/office/drawing/2014/chart" uri="{C3380CC4-5D6E-409C-BE32-E72D297353CC}">
              <c16:uniqueId val="{00000002-16DA-461C-B0A6-2A8EBFC1ECC5}"/>
            </c:ext>
          </c:extLst>
        </c:ser>
        <c:dLbls>
          <c:showLegendKey val="0"/>
          <c:showVal val="0"/>
          <c:showCatName val="0"/>
          <c:showSerName val="0"/>
          <c:showPercent val="0"/>
          <c:showBubbleSize val="0"/>
        </c:dLbls>
        <c:axId val="806931536"/>
        <c:axId val="792146176"/>
      </c:areaChart>
      <c:catAx>
        <c:axId val="806931536"/>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Months</a:t>
                </a:r>
                <a:r>
                  <a:rPr lang="en-US" sz="1200" baseline="0"/>
                  <a:t> After CIH Start</a:t>
                </a:r>
                <a:endParaRPr lang="en-US" sz="1200"/>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2146176"/>
        <c:crosses val="autoZero"/>
        <c:auto val="1"/>
        <c:lblAlgn val="ctr"/>
        <c:lblOffset val="100"/>
        <c:noMultiLvlLbl val="0"/>
      </c:catAx>
      <c:valAx>
        <c:axId val="792146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Average Monthly Healthcare Costs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693153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A06F82-1A2E-4316-8BE1-B688453FA1A9}"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2412216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06F82-1A2E-4316-8BE1-B688453FA1A9}"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44035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06F82-1A2E-4316-8BE1-B688453FA1A9}"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148586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06F82-1A2E-4316-8BE1-B688453FA1A9}"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253623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A06F82-1A2E-4316-8BE1-B688453FA1A9}"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70881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A06F82-1A2E-4316-8BE1-B688453FA1A9}"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330822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A06F82-1A2E-4316-8BE1-B688453FA1A9}" type="datetimeFigureOut">
              <a:rPr lang="en-US" smtClean="0"/>
              <a:t>5/10/2019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4078060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A06F82-1A2E-4316-8BE1-B688453FA1A9}" type="datetimeFigureOut">
              <a:rPr lang="en-US" smtClean="0"/>
              <a:t>5/10/2019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85836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06F82-1A2E-4316-8BE1-B688453FA1A9}" type="datetimeFigureOut">
              <a:rPr lang="en-US" smtClean="0"/>
              <a:t>5/10/2019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118391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A06F82-1A2E-4316-8BE1-B688453FA1A9}"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122863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A06F82-1A2E-4316-8BE1-B688453FA1A9}"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DBEED-829A-40FD-995D-85B4D0381E95}" type="slidenum">
              <a:rPr lang="en-US" smtClean="0"/>
              <a:t>‹#›</a:t>
            </a:fld>
            <a:endParaRPr lang="en-US"/>
          </a:p>
        </p:txBody>
      </p:sp>
    </p:spTree>
    <p:extLst>
      <p:ext uri="{BB962C8B-B14F-4D97-AF65-F5344CB8AC3E}">
        <p14:creationId xmlns:p14="http://schemas.microsoft.com/office/powerpoint/2010/main" val="2089203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06F82-1A2E-4316-8BE1-B688453FA1A9}" type="datetimeFigureOut">
              <a:rPr lang="en-US" smtClean="0"/>
              <a:t>5/10/2019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DBEED-829A-40FD-995D-85B4D0381E95}" type="slidenum">
              <a:rPr lang="en-US" smtClean="0"/>
              <a:t>‹#›</a:t>
            </a:fld>
            <a:endParaRPr lang="en-US"/>
          </a:p>
        </p:txBody>
      </p:sp>
    </p:spTree>
    <p:extLst>
      <p:ext uri="{BB962C8B-B14F-4D97-AF65-F5344CB8AC3E}">
        <p14:creationId xmlns:p14="http://schemas.microsoft.com/office/powerpoint/2010/main" val="545639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4A5AE262-1851-492F-9351-901137F8F171}"/>
              </a:ext>
            </a:extLst>
          </p:cNvPr>
          <p:cNvGraphicFramePr>
            <a:graphicFrameLocks/>
          </p:cNvGraphicFramePr>
          <p:nvPr>
            <p:extLst>
              <p:ext uri="{D42A27DB-BD31-4B8C-83A1-F6EECF244321}">
                <p14:modId xmlns:p14="http://schemas.microsoft.com/office/powerpoint/2010/main" val="3247916217"/>
              </p:ext>
            </p:extLst>
          </p:nvPr>
        </p:nvGraphicFramePr>
        <p:xfrm>
          <a:off x="997527" y="1731818"/>
          <a:ext cx="3649461" cy="30687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8F824336-D3B5-4248-A6F5-94C49898F8C3}"/>
              </a:ext>
            </a:extLst>
          </p:cNvPr>
          <p:cNvGraphicFramePr>
            <a:graphicFrameLocks/>
          </p:cNvGraphicFramePr>
          <p:nvPr>
            <p:extLst>
              <p:ext uri="{D42A27DB-BD31-4B8C-83A1-F6EECF244321}">
                <p14:modId xmlns:p14="http://schemas.microsoft.com/office/powerpoint/2010/main" val="819656304"/>
              </p:ext>
            </p:extLst>
          </p:nvPr>
        </p:nvGraphicFramePr>
        <p:xfrm>
          <a:off x="4637453" y="1731819"/>
          <a:ext cx="3649460" cy="306878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2AC73AAE-DBCB-47CC-9BFC-AB3BB71928E5}"/>
              </a:ext>
            </a:extLst>
          </p:cNvPr>
          <p:cNvSpPr txBox="1"/>
          <p:nvPr/>
        </p:nvSpPr>
        <p:spPr>
          <a:xfrm>
            <a:off x="1163782" y="4793670"/>
            <a:ext cx="7123131" cy="1754326"/>
          </a:xfrm>
          <a:prstGeom prst="rect">
            <a:avLst/>
          </a:prstGeom>
          <a:noFill/>
        </p:spPr>
        <p:txBody>
          <a:bodyPr wrap="square" rtlCol="0">
            <a:spAutoFit/>
          </a:bodyPr>
          <a:lstStyle/>
          <a:p>
            <a:r>
              <a:rPr lang="en-US" dirty="0"/>
              <a:t>S1 Fig. Graphs of average monthly healthcare costs in the CIH group in the months before and after CIH start</a:t>
            </a:r>
          </a:p>
          <a:p>
            <a:r>
              <a:rPr lang="en-US" sz="1200" dirty="0"/>
              <a:t>These graphs will not exactly match the results from our model because monthly averages across Veterans, which is what is shown here, are not equivalent to average trends across individual Veterans, which is what our model estimates. However, these graphs are offered to help clarify the healthcare cost components involved. As can be seen, the bulk of healthcare costs are outpatient costs and although some reduction is seen in inpatient costs, the main changes pre- to post-CIH start seem to occur in outpatient costs. Nevertheless, our model was estimated using total costs.</a:t>
            </a:r>
          </a:p>
        </p:txBody>
      </p:sp>
    </p:spTree>
    <p:extLst>
      <p:ext uri="{BB962C8B-B14F-4D97-AF65-F5344CB8AC3E}">
        <p14:creationId xmlns:p14="http://schemas.microsoft.com/office/powerpoint/2010/main" val="13048554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140</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Herman, Patricia</dc:creator>
  <cp:lastModifiedBy>Herman, Patricia</cp:lastModifiedBy>
  <cp:revision>2</cp:revision>
  <dcterms:created xsi:type="dcterms:W3CDTF">2019-05-11T01:58:48Z</dcterms:created>
  <dcterms:modified xsi:type="dcterms:W3CDTF">2019-05-11T02:15:55Z</dcterms:modified>
</cp:coreProperties>
</file>