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818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B642A-6D36-4952-ACA6-4363572B3A1F}" type="datetimeFigureOut">
              <a:rPr kumimoji="1" lang="ja-JP" altLang="en-US" smtClean="0"/>
              <a:t>2013/3/27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3E47C-8084-48B1-8664-13C3A88EE660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3E47C-8084-48B1-8664-13C3A88EE66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175AB-C220-46E0-BD2B-6088A129338F}" type="datetimeFigureOut">
              <a:rPr kumimoji="1" lang="ja-JP" altLang="en-US" smtClean="0"/>
              <a:t>2013/3/27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E794-2EE8-425E-97C3-8745F11DAF8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175AB-C220-46E0-BD2B-6088A129338F}" type="datetimeFigureOut">
              <a:rPr kumimoji="1" lang="ja-JP" altLang="en-US" smtClean="0"/>
              <a:t>2013/3/27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E794-2EE8-425E-97C3-8745F11DAF8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175AB-C220-46E0-BD2B-6088A129338F}" type="datetimeFigureOut">
              <a:rPr kumimoji="1" lang="ja-JP" altLang="en-US" smtClean="0"/>
              <a:t>2013/3/27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E794-2EE8-425E-97C3-8745F11DAF8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175AB-C220-46E0-BD2B-6088A129338F}" type="datetimeFigureOut">
              <a:rPr kumimoji="1" lang="ja-JP" altLang="en-US" smtClean="0"/>
              <a:t>2013/3/27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E794-2EE8-425E-97C3-8745F11DAF8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175AB-C220-46E0-BD2B-6088A129338F}" type="datetimeFigureOut">
              <a:rPr kumimoji="1" lang="ja-JP" altLang="en-US" smtClean="0"/>
              <a:t>2013/3/27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E794-2EE8-425E-97C3-8745F11DAF8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175AB-C220-46E0-BD2B-6088A129338F}" type="datetimeFigureOut">
              <a:rPr kumimoji="1" lang="ja-JP" altLang="en-US" smtClean="0"/>
              <a:t>2013/3/27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E794-2EE8-425E-97C3-8745F11DAF8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175AB-C220-46E0-BD2B-6088A129338F}" type="datetimeFigureOut">
              <a:rPr kumimoji="1" lang="ja-JP" altLang="en-US" smtClean="0"/>
              <a:t>2013/3/27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E794-2EE8-425E-97C3-8745F11DAF8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175AB-C220-46E0-BD2B-6088A129338F}" type="datetimeFigureOut">
              <a:rPr kumimoji="1" lang="ja-JP" altLang="en-US" smtClean="0"/>
              <a:t>2013/3/27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E794-2EE8-425E-97C3-8745F11DAF8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175AB-C220-46E0-BD2B-6088A129338F}" type="datetimeFigureOut">
              <a:rPr kumimoji="1" lang="ja-JP" altLang="en-US" smtClean="0"/>
              <a:t>2013/3/27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E794-2EE8-425E-97C3-8745F11DAF8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175AB-C220-46E0-BD2B-6088A129338F}" type="datetimeFigureOut">
              <a:rPr kumimoji="1" lang="ja-JP" altLang="en-US" smtClean="0"/>
              <a:t>2013/3/27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E794-2EE8-425E-97C3-8745F11DAF8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175AB-C220-46E0-BD2B-6088A129338F}" type="datetimeFigureOut">
              <a:rPr kumimoji="1" lang="ja-JP" altLang="en-US" smtClean="0"/>
              <a:t>2013/3/27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CE794-2EE8-425E-97C3-8745F11DAF8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175AB-C220-46E0-BD2B-6088A129338F}" type="datetimeFigureOut">
              <a:rPr kumimoji="1" lang="ja-JP" altLang="en-US" smtClean="0"/>
              <a:t>2013/3/27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CE794-2EE8-425E-97C3-8745F11DAF81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Histone H1_Western_2.tif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8821" y="2162395"/>
            <a:ext cx="2181600" cy="1188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00363" y="1919288"/>
            <a:ext cx="2182813" cy="11906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038784" y="2149475"/>
            <a:ext cx="737381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100" b="1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Histone</a:t>
            </a:r>
            <a:r>
              <a:rPr kumimoji="1" lang="en-US" altLang="ja-JP" sz="11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 H1</a:t>
            </a:r>
            <a:endParaRPr kumimoji="1" lang="ja-JP" altLang="ja-JP" sz="1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078038" y="1906588"/>
            <a:ext cx="254000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NF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262188" y="1906588"/>
            <a:ext cx="112713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-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306638" y="1897063"/>
            <a:ext cx="160338" cy="20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ymbol" pitchFamily="18" charset="2"/>
                <a:ea typeface="ＭＳ Ｐゴシック" pitchFamily="50" charset="-128"/>
              </a:rPr>
              <a:t>k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2382838" y="1906588"/>
            <a:ext cx="449263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B p65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2970213" y="3675063"/>
            <a:ext cx="171450" cy="2127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3230563" y="3348040"/>
            <a:ext cx="168275" cy="5472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3509963" y="3487741"/>
            <a:ext cx="157163" cy="4032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3768726" y="3482975"/>
            <a:ext cx="173038" cy="4079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4041776" y="3203848"/>
            <a:ext cx="173038" cy="684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" name="Rectangle 26"/>
          <p:cNvSpPr>
            <a:spLocks noChangeArrowheads="1"/>
          </p:cNvSpPr>
          <p:nvPr/>
        </p:nvSpPr>
        <p:spPr bwMode="auto">
          <a:xfrm>
            <a:off x="4313238" y="2909885"/>
            <a:ext cx="173038" cy="9828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" name="Rectangle 28"/>
          <p:cNvSpPr>
            <a:spLocks noChangeArrowheads="1"/>
          </p:cNvSpPr>
          <p:nvPr/>
        </p:nvSpPr>
        <p:spPr bwMode="auto">
          <a:xfrm>
            <a:off x="4598988" y="3174187"/>
            <a:ext cx="157163" cy="7164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" name="Rectangle 30"/>
          <p:cNvSpPr>
            <a:spLocks noChangeArrowheads="1"/>
          </p:cNvSpPr>
          <p:nvPr/>
        </p:nvSpPr>
        <p:spPr bwMode="auto">
          <a:xfrm>
            <a:off x="4854576" y="3190875"/>
            <a:ext cx="171450" cy="7000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9" name="Rectangle 32"/>
          <p:cNvSpPr>
            <a:spLocks noChangeArrowheads="1"/>
          </p:cNvSpPr>
          <p:nvPr/>
        </p:nvSpPr>
        <p:spPr bwMode="auto">
          <a:xfrm>
            <a:off x="3044826" y="3633786"/>
            <a:ext cx="19050" cy="43200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" name="Rectangle 33"/>
          <p:cNvSpPr>
            <a:spLocks noChangeArrowheads="1"/>
          </p:cNvSpPr>
          <p:nvPr/>
        </p:nvSpPr>
        <p:spPr bwMode="auto">
          <a:xfrm>
            <a:off x="3006726" y="3624261"/>
            <a:ext cx="98425" cy="19050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" name="Rectangle 34"/>
          <p:cNvSpPr>
            <a:spLocks noChangeArrowheads="1"/>
          </p:cNvSpPr>
          <p:nvPr/>
        </p:nvSpPr>
        <p:spPr bwMode="auto">
          <a:xfrm>
            <a:off x="3303587" y="3294063"/>
            <a:ext cx="17463" cy="54000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2" name="Rectangle 35"/>
          <p:cNvSpPr>
            <a:spLocks noChangeArrowheads="1"/>
          </p:cNvSpPr>
          <p:nvPr/>
        </p:nvSpPr>
        <p:spPr bwMode="auto">
          <a:xfrm>
            <a:off x="3267075" y="3284538"/>
            <a:ext cx="95250" cy="19050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3" name="Rectangle 36"/>
          <p:cNvSpPr>
            <a:spLocks noChangeArrowheads="1"/>
          </p:cNvSpPr>
          <p:nvPr/>
        </p:nvSpPr>
        <p:spPr bwMode="auto">
          <a:xfrm>
            <a:off x="3578226" y="3447430"/>
            <a:ext cx="17463" cy="39687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4" name="Rectangle 37"/>
          <p:cNvSpPr>
            <a:spLocks noChangeArrowheads="1"/>
          </p:cNvSpPr>
          <p:nvPr/>
        </p:nvSpPr>
        <p:spPr bwMode="auto">
          <a:xfrm>
            <a:off x="3538538" y="3439492"/>
            <a:ext cx="98425" cy="17462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5" name="Rectangle 38"/>
          <p:cNvSpPr>
            <a:spLocks noChangeArrowheads="1"/>
          </p:cNvSpPr>
          <p:nvPr/>
        </p:nvSpPr>
        <p:spPr bwMode="auto">
          <a:xfrm>
            <a:off x="3846513" y="3403154"/>
            <a:ext cx="17463" cy="79200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6" name="Rectangle 39"/>
          <p:cNvSpPr>
            <a:spLocks noChangeArrowheads="1"/>
          </p:cNvSpPr>
          <p:nvPr/>
        </p:nvSpPr>
        <p:spPr bwMode="auto">
          <a:xfrm>
            <a:off x="3805238" y="3395216"/>
            <a:ext cx="98425" cy="17462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7" name="Rectangle 40"/>
          <p:cNvSpPr>
            <a:spLocks noChangeArrowheads="1"/>
          </p:cNvSpPr>
          <p:nvPr/>
        </p:nvSpPr>
        <p:spPr bwMode="auto">
          <a:xfrm>
            <a:off x="4119563" y="3160713"/>
            <a:ext cx="19050" cy="101600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8" name="Rectangle 41"/>
          <p:cNvSpPr>
            <a:spLocks noChangeArrowheads="1"/>
          </p:cNvSpPr>
          <p:nvPr/>
        </p:nvSpPr>
        <p:spPr bwMode="auto">
          <a:xfrm>
            <a:off x="4079876" y="3152775"/>
            <a:ext cx="98425" cy="17462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9" name="Rectangle 42"/>
          <p:cNvSpPr>
            <a:spLocks noChangeArrowheads="1"/>
          </p:cNvSpPr>
          <p:nvPr/>
        </p:nvSpPr>
        <p:spPr bwMode="auto">
          <a:xfrm>
            <a:off x="4391026" y="2874968"/>
            <a:ext cx="17463" cy="101600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" name="Rectangle 43"/>
          <p:cNvSpPr>
            <a:spLocks noChangeArrowheads="1"/>
          </p:cNvSpPr>
          <p:nvPr/>
        </p:nvSpPr>
        <p:spPr bwMode="auto">
          <a:xfrm>
            <a:off x="4351338" y="2865443"/>
            <a:ext cx="96838" cy="19050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1" name="Rectangle 44"/>
          <p:cNvSpPr>
            <a:spLocks noChangeArrowheads="1"/>
          </p:cNvSpPr>
          <p:nvPr/>
        </p:nvSpPr>
        <p:spPr bwMode="auto">
          <a:xfrm>
            <a:off x="4668838" y="3108033"/>
            <a:ext cx="19050" cy="72000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" name="Rectangle 45"/>
          <p:cNvSpPr>
            <a:spLocks noChangeArrowheads="1"/>
          </p:cNvSpPr>
          <p:nvPr/>
        </p:nvSpPr>
        <p:spPr bwMode="auto">
          <a:xfrm>
            <a:off x="4627563" y="3098508"/>
            <a:ext cx="98425" cy="19050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3" name="Rectangle 46"/>
          <p:cNvSpPr>
            <a:spLocks noChangeArrowheads="1"/>
          </p:cNvSpPr>
          <p:nvPr/>
        </p:nvSpPr>
        <p:spPr bwMode="auto">
          <a:xfrm>
            <a:off x="4927600" y="3149304"/>
            <a:ext cx="19050" cy="71437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4" name="Rectangle 47"/>
          <p:cNvSpPr>
            <a:spLocks noChangeArrowheads="1"/>
          </p:cNvSpPr>
          <p:nvPr/>
        </p:nvSpPr>
        <p:spPr bwMode="auto">
          <a:xfrm>
            <a:off x="4886325" y="3141366"/>
            <a:ext cx="98425" cy="17462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5" name="Rectangle 48"/>
          <p:cNvSpPr>
            <a:spLocks noChangeArrowheads="1"/>
          </p:cNvSpPr>
          <p:nvPr/>
        </p:nvSpPr>
        <p:spPr bwMode="auto">
          <a:xfrm>
            <a:off x="2894013" y="2635250"/>
            <a:ext cx="22225" cy="1268412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6" name="Rectangle 49"/>
          <p:cNvSpPr>
            <a:spLocks noChangeArrowheads="1"/>
          </p:cNvSpPr>
          <p:nvPr/>
        </p:nvSpPr>
        <p:spPr bwMode="auto">
          <a:xfrm>
            <a:off x="2898776" y="3668713"/>
            <a:ext cx="58738" cy="19050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7" name="Rectangle 50"/>
          <p:cNvSpPr>
            <a:spLocks noChangeArrowheads="1"/>
          </p:cNvSpPr>
          <p:nvPr/>
        </p:nvSpPr>
        <p:spPr bwMode="auto">
          <a:xfrm>
            <a:off x="2898776" y="3465513"/>
            <a:ext cx="58738" cy="17462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8" name="Rectangle 51"/>
          <p:cNvSpPr>
            <a:spLocks noChangeArrowheads="1"/>
          </p:cNvSpPr>
          <p:nvPr/>
        </p:nvSpPr>
        <p:spPr bwMode="auto">
          <a:xfrm>
            <a:off x="2898776" y="3252788"/>
            <a:ext cx="58738" cy="19050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9" name="Rectangle 52"/>
          <p:cNvSpPr>
            <a:spLocks noChangeArrowheads="1"/>
          </p:cNvSpPr>
          <p:nvPr/>
        </p:nvSpPr>
        <p:spPr bwMode="auto">
          <a:xfrm>
            <a:off x="2898776" y="3040063"/>
            <a:ext cx="58738" cy="19050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0" name="Rectangle 53"/>
          <p:cNvSpPr>
            <a:spLocks noChangeArrowheads="1"/>
          </p:cNvSpPr>
          <p:nvPr/>
        </p:nvSpPr>
        <p:spPr bwMode="auto">
          <a:xfrm>
            <a:off x="2898776" y="2838450"/>
            <a:ext cx="58738" cy="19050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" name="Rectangle 54"/>
          <p:cNvSpPr>
            <a:spLocks noChangeArrowheads="1"/>
          </p:cNvSpPr>
          <p:nvPr/>
        </p:nvSpPr>
        <p:spPr bwMode="auto">
          <a:xfrm>
            <a:off x="2898776" y="2625725"/>
            <a:ext cx="58738" cy="19050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2" name="Rectangle 55"/>
          <p:cNvSpPr>
            <a:spLocks noChangeArrowheads="1"/>
          </p:cNvSpPr>
          <p:nvPr/>
        </p:nvSpPr>
        <p:spPr bwMode="auto">
          <a:xfrm>
            <a:off x="2909888" y="3884613"/>
            <a:ext cx="2166938" cy="22225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3" name="Rectangle 56"/>
          <p:cNvSpPr>
            <a:spLocks noChangeArrowheads="1"/>
          </p:cNvSpPr>
          <p:nvPr/>
        </p:nvSpPr>
        <p:spPr bwMode="auto">
          <a:xfrm>
            <a:off x="2768601" y="3811588"/>
            <a:ext cx="144463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0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44" name="Rectangle 57"/>
          <p:cNvSpPr>
            <a:spLocks noChangeArrowheads="1"/>
          </p:cNvSpPr>
          <p:nvPr/>
        </p:nvSpPr>
        <p:spPr bwMode="auto">
          <a:xfrm>
            <a:off x="2760663" y="3598863"/>
            <a:ext cx="142875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1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45" name="Rectangle 58"/>
          <p:cNvSpPr>
            <a:spLocks noChangeArrowheads="1"/>
          </p:cNvSpPr>
          <p:nvPr/>
        </p:nvSpPr>
        <p:spPr bwMode="auto">
          <a:xfrm>
            <a:off x="2760663" y="3397250"/>
            <a:ext cx="142875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2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46" name="Rectangle 59"/>
          <p:cNvSpPr>
            <a:spLocks noChangeArrowheads="1"/>
          </p:cNvSpPr>
          <p:nvPr/>
        </p:nvSpPr>
        <p:spPr bwMode="auto">
          <a:xfrm>
            <a:off x="2760663" y="3184525"/>
            <a:ext cx="142875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3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47" name="Rectangle 60"/>
          <p:cNvSpPr>
            <a:spLocks noChangeArrowheads="1"/>
          </p:cNvSpPr>
          <p:nvPr/>
        </p:nvSpPr>
        <p:spPr bwMode="auto">
          <a:xfrm>
            <a:off x="2760663" y="2971800"/>
            <a:ext cx="142875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4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48" name="Rectangle 61"/>
          <p:cNvSpPr>
            <a:spLocks noChangeArrowheads="1"/>
          </p:cNvSpPr>
          <p:nvPr/>
        </p:nvSpPr>
        <p:spPr bwMode="auto">
          <a:xfrm>
            <a:off x="2760663" y="2768600"/>
            <a:ext cx="142875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5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49" name="Rectangle 62"/>
          <p:cNvSpPr>
            <a:spLocks noChangeArrowheads="1"/>
          </p:cNvSpPr>
          <p:nvPr/>
        </p:nvSpPr>
        <p:spPr bwMode="auto">
          <a:xfrm>
            <a:off x="2760663" y="2555875"/>
            <a:ext cx="142875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6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50" name="Freeform 71"/>
          <p:cNvSpPr>
            <a:spLocks noEditPoints="1"/>
          </p:cNvSpPr>
          <p:nvPr/>
        </p:nvSpPr>
        <p:spPr bwMode="auto">
          <a:xfrm>
            <a:off x="3278188" y="2838450"/>
            <a:ext cx="68263" cy="342900"/>
          </a:xfrm>
          <a:custGeom>
            <a:avLst/>
            <a:gdLst/>
            <a:ahLst/>
            <a:cxnLst>
              <a:cxn ang="0">
                <a:pos x="25" y="0"/>
              </a:cxn>
              <a:cxn ang="0">
                <a:pos x="25" y="180"/>
              </a:cxn>
              <a:cxn ang="0">
                <a:pos x="19" y="180"/>
              </a:cxn>
              <a:cxn ang="0">
                <a:pos x="19" y="0"/>
              </a:cxn>
              <a:cxn ang="0">
                <a:pos x="25" y="0"/>
              </a:cxn>
              <a:cxn ang="0">
                <a:pos x="43" y="173"/>
              </a:cxn>
              <a:cxn ang="0">
                <a:pos x="22" y="216"/>
              </a:cxn>
              <a:cxn ang="0">
                <a:pos x="0" y="173"/>
              </a:cxn>
              <a:cxn ang="0">
                <a:pos x="43" y="173"/>
              </a:cxn>
            </a:cxnLst>
            <a:rect l="0" t="0" r="r" b="b"/>
            <a:pathLst>
              <a:path w="43" h="216">
                <a:moveTo>
                  <a:pt x="25" y="0"/>
                </a:moveTo>
                <a:lnTo>
                  <a:pt x="25" y="180"/>
                </a:lnTo>
                <a:lnTo>
                  <a:pt x="19" y="180"/>
                </a:lnTo>
                <a:lnTo>
                  <a:pt x="19" y="0"/>
                </a:lnTo>
                <a:lnTo>
                  <a:pt x="25" y="0"/>
                </a:lnTo>
                <a:close/>
                <a:moveTo>
                  <a:pt x="43" y="173"/>
                </a:moveTo>
                <a:lnTo>
                  <a:pt x="22" y="216"/>
                </a:lnTo>
                <a:lnTo>
                  <a:pt x="0" y="173"/>
                </a:lnTo>
                <a:lnTo>
                  <a:pt x="43" y="173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" name="Rectangle 72"/>
          <p:cNvSpPr>
            <a:spLocks noChangeArrowheads="1"/>
          </p:cNvSpPr>
          <p:nvPr/>
        </p:nvSpPr>
        <p:spPr bwMode="auto">
          <a:xfrm>
            <a:off x="3189288" y="2679700"/>
            <a:ext cx="1120775" cy="19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LPS stimulation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52" name="Rectangle 73"/>
          <p:cNvSpPr>
            <a:spLocks noChangeArrowheads="1"/>
          </p:cNvSpPr>
          <p:nvPr/>
        </p:nvSpPr>
        <p:spPr bwMode="auto">
          <a:xfrm>
            <a:off x="5070476" y="3852863"/>
            <a:ext cx="11113" cy="47625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3" name="Rectangle 74"/>
          <p:cNvSpPr>
            <a:spLocks noChangeArrowheads="1"/>
          </p:cNvSpPr>
          <p:nvPr/>
        </p:nvSpPr>
        <p:spPr bwMode="auto">
          <a:xfrm>
            <a:off x="4795838" y="3852863"/>
            <a:ext cx="11113" cy="47625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4" name="Rectangle 75"/>
          <p:cNvSpPr>
            <a:spLocks noChangeArrowheads="1"/>
          </p:cNvSpPr>
          <p:nvPr/>
        </p:nvSpPr>
        <p:spPr bwMode="auto">
          <a:xfrm>
            <a:off x="4533901" y="3852863"/>
            <a:ext cx="12700" cy="47625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5" name="Rectangle 76"/>
          <p:cNvSpPr>
            <a:spLocks noChangeArrowheads="1"/>
          </p:cNvSpPr>
          <p:nvPr/>
        </p:nvSpPr>
        <p:spPr bwMode="auto">
          <a:xfrm>
            <a:off x="4259263" y="3852863"/>
            <a:ext cx="12700" cy="47625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6" name="Rectangle 77"/>
          <p:cNvSpPr>
            <a:spLocks noChangeArrowheads="1"/>
          </p:cNvSpPr>
          <p:nvPr/>
        </p:nvSpPr>
        <p:spPr bwMode="auto">
          <a:xfrm>
            <a:off x="3987801" y="3852863"/>
            <a:ext cx="11113" cy="47625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7" name="Rectangle 78"/>
          <p:cNvSpPr>
            <a:spLocks noChangeArrowheads="1"/>
          </p:cNvSpPr>
          <p:nvPr/>
        </p:nvSpPr>
        <p:spPr bwMode="auto">
          <a:xfrm>
            <a:off x="3713163" y="3852863"/>
            <a:ext cx="11113" cy="47625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8" name="Rectangle 79"/>
          <p:cNvSpPr>
            <a:spLocks noChangeArrowheads="1"/>
          </p:cNvSpPr>
          <p:nvPr/>
        </p:nvSpPr>
        <p:spPr bwMode="auto">
          <a:xfrm>
            <a:off x="3449638" y="3852863"/>
            <a:ext cx="11113" cy="47625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9" name="Rectangle 80"/>
          <p:cNvSpPr>
            <a:spLocks noChangeArrowheads="1"/>
          </p:cNvSpPr>
          <p:nvPr/>
        </p:nvSpPr>
        <p:spPr bwMode="auto">
          <a:xfrm>
            <a:off x="3178176" y="3852863"/>
            <a:ext cx="11113" cy="47625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0" name="Rectangle 85"/>
          <p:cNvSpPr>
            <a:spLocks noChangeArrowheads="1"/>
          </p:cNvSpPr>
          <p:nvPr/>
        </p:nvSpPr>
        <p:spPr bwMode="auto">
          <a:xfrm>
            <a:off x="2774951" y="5322888"/>
            <a:ext cx="142875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0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61" name="Rectangle 86"/>
          <p:cNvSpPr>
            <a:spLocks noChangeArrowheads="1"/>
          </p:cNvSpPr>
          <p:nvPr/>
        </p:nvSpPr>
        <p:spPr bwMode="auto">
          <a:xfrm>
            <a:off x="2765426" y="5075238"/>
            <a:ext cx="14446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4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62" name="Rectangle 87"/>
          <p:cNvSpPr>
            <a:spLocks noChangeArrowheads="1"/>
          </p:cNvSpPr>
          <p:nvPr/>
        </p:nvSpPr>
        <p:spPr bwMode="auto">
          <a:xfrm>
            <a:off x="2765426" y="4821238"/>
            <a:ext cx="14446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8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63" name="Rectangle 88"/>
          <p:cNvSpPr>
            <a:spLocks noChangeArrowheads="1"/>
          </p:cNvSpPr>
          <p:nvPr/>
        </p:nvSpPr>
        <p:spPr bwMode="auto">
          <a:xfrm>
            <a:off x="2692401" y="4573588"/>
            <a:ext cx="22225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12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64" name="Rectangle 89"/>
          <p:cNvSpPr>
            <a:spLocks noChangeArrowheads="1"/>
          </p:cNvSpPr>
          <p:nvPr/>
        </p:nvSpPr>
        <p:spPr bwMode="auto">
          <a:xfrm>
            <a:off x="2692401" y="4321175"/>
            <a:ext cx="22225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16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65" name="Rectangle 90"/>
          <p:cNvSpPr>
            <a:spLocks noChangeArrowheads="1"/>
          </p:cNvSpPr>
          <p:nvPr/>
        </p:nvSpPr>
        <p:spPr bwMode="auto">
          <a:xfrm>
            <a:off x="2692401" y="4073525"/>
            <a:ext cx="22225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20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66" name="Rectangle 91"/>
          <p:cNvSpPr>
            <a:spLocks noChangeArrowheads="1"/>
          </p:cNvSpPr>
          <p:nvPr/>
        </p:nvSpPr>
        <p:spPr bwMode="auto">
          <a:xfrm>
            <a:off x="3232151" y="5645150"/>
            <a:ext cx="165735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Incubation Time (hours)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67" name="Rectangle 92"/>
          <p:cNvSpPr>
            <a:spLocks noChangeArrowheads="1"/>
          </p:cNvSpPr>
          <p:nvPr/>
        </p:nvSpPr>
        <p:spPr bwMode="auto">
          <a:xfrm>
            <a:off x="3013076" y="5435600"/>
            <a:ext cx="14446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0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68" name="Rectangle 93"/>
          <p:cNvSpPr>
            <a:spLocks noChangeArrowheads="1"/>
          </p:cNvSpPr>
          <p:nvPr/>
        </p:nvSpPr>
        <p:spPr bwMode="auto">
          <a:xfrm>
            <a:off x="3505201" y="5435600"/>
            <a:ext cx="26035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3.5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69" name="Rectangle 94"/>
          <p:cNvSpPr>
            <a:spLocks noChangeArrowheads="1"/>
          </p:cNvSpPr>
          <p:nvPr/>
        </p:nvSpPr>
        <p:spPr bwMode="auto">
          <a:xfrm>
            <a:off x="3775076" y="5435600"/>
            <a:ext cx="26035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4.0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70" name="Rectangle 95"/>
          <p:cNvSpPr>
            <a:spLocks noChangeArrowheads="1"/>
          </p:cNvSpPr>
          <p:nvPr/>
        </p:nvSpPr>
        <p:spPr bwMode="auto">
          <a:xfrm>
            <a:off x="4048126" y="5435600"/>
            <a:ext cx="26035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4.5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71" name="Rectangle 96"/>
          <p:cNvSpPr>
            <a:spLocks noChangeArrowheads="1"/>
          </p:cNvSpPr>
          <p:nvPr/>
        </p:nvSpPr>
        <p:spPr bwMode="auto">
          <a:xfrm>
            <a:off x="4318001" y="5435600"/>
            <a:ext cx="261938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5.0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72" name="Rectangle 97"/>
          <p:cNvSpPr>
            <a:spLocks noChangeArrowheads="1"/>
          </p:cNvSpPr>
          <p:nvPr/>
        </p:nvSpPr>
        <p:spPr bwMode="auto">
          <a:xfrm>
            <a:off x="4591051" y="5435600"/>
            <a:ext cx="261938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5.5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73" name="Rectangle 98"/>
          <p:cNvSpPr>
            <a:spLocks noChangeArrowheads="1"/>
          </p:cNvSpPr>
          <p:nvPr/>
        </p:nvSpPr>
        <p:spPr bwMode="auto">
          <a:xfrm>
            <a:off x="4862513" y="5435600"/>
            <a:ext cx="26035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6.0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74" name="Rectangle 99"/>
          <p:cNvSpPr>
            <a:spLocks noChangeArrowheads="1"/>
          </p:cNvSpPr>
          <p:nvPr/>
        </p:nvSpPr>
        <p:spPr bwMode="auto">
          <a:xfrm>
            <a:off x="3230563" y="5435600"/>
            <a:ext cx="26035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3.0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75" name="Rectangle 100"/>
          <p:cNvSpPr>
            <a:spLocks noChangeArrowheads="1"/>
          </p:cNvSpPr>
          <p:nvPr/>
        </p:nvSpPr>
        <p:spPr bwMode="auto">
          <a:xfrm>
            <a:off x="3227388" y="5338763"/>
            <a:ext cx="184150" cy="66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6" name="Rectangle 102"/>
          <p:cNvSpPr>
            <a:spLocks noChangeArrowheads="1"/>
          </p:cNvSpPr>
          <p:nvPr/>
        </p:nvSpPr>
        <p:spPr bwMode="auto">
          <a:xfrm>
            <a:off x="3497263" y="5332413"/>
            <a:ext cx="192088" cy="730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7" name="Rectangle 104"/>
          <p:cNvSpPr>
            <a:spLocks noChangeArrowheads="1"/>
          </p:cNvSpPr>
          <p:nvPr/>
        </p:nvSpPr>
        <p:spPr bwMode="auto">
          <a:xfrm>
            <a:off x="3771901" y="5305425"/>
            <a:ext cx="182563" cy="10001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8" name="Rectangle 106"/>
          <p:cNvSpPr>
            <a:spLocks noChangeArrowheads="1"/>
          </p:cNvSpPr>
          <p:nvPr/>
        </p:nvSpPr>
        <p:spPr bwMode="auto">
          <a:xfrm>
            <a:off x="4038601" y="5249863"/>
            <a:ext cx="195263" cy="1555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9" name="Rectangle 108"/>
          <p:cNvSpPr>
            <a:spLocks noChangeArrowheads="1"/>
          </p:cNvSpPr>
          <p:nvPr/>
        </p:nvSpPr>
        <p:spPr bwMode="auto">
          <a:xfrm>
            <a:off x="4313238" y="4794250"/>
            <a:ext cx="185738" cy="6111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0" name="Rectangle 110"/>
          <p:cNvSpPr>
            <a:spLocks noChangeArrowheads="1"/>
          </p:cNvSpPr>
          <p:nvPr/>
        </p:nvSpPr>
        <p:spPr bwMode="auto">
          <a:xfrm>
            <a:off x="4583113" y="4625975"/>
            <a:ext cx="192088" cy="7794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1" name="Rectangle 112"/>
          <p:cNvSpPr>
            <a:spLocks noChangeArrowheads="1"/>
          </p:cNvSpPr>
          <p:nvPr/>
        </p:nvSpPr>
        <p:spPr bwMode="auto">
          <a:xfrm>
            <a:off x="4857751" y="4605338"/>
            <a:ext cx="184150" cy="8001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" name="Freeform 114"/>
          <p:cNvSpPr>
            <a:spLocks/>
          </p:cNvSpPr>
          <p:nvPr/>
        </p:nvSpPr>
        <p:spPr bwMode="auto">
          <a:xfrm>
            <a:off x="3038476" y="5405438"/>
            <a:ext cx="3175" cy="3175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2" y="1"/>
              </a:cxn>
              <a:cxn ang="0">
                <a:pos x="2" y="2"/>
              </a:cxn>
              <a:cxn ang="0">
                <a:pos x="0" y="1"/>
              </a:cxn>
              <a:cxn ang="0">
                <a:pos x="1" y="0"/>
              </a:cxn>
            </a:cxnLst>
            <a:rect l="0" t="0" r="r" b="b"/>
            <a:pathLst>
              <a:path w="2" h="2">
                <a:moveTo>
                  <a:pt x="1" y="0"/>
                </a:moveTo>
                <a:lnTo>
                  <a:pt x="2" y="1"/>
                </a:lnTo>
                <a:lnTo>
                  <a:pt x="2" y="2"/>
                </a:lnTo>
                <a:lnTo>
                  <a:pt x="0" y="1"/>
                </a:lnTo>
                <a:lnTo>
                  <a:pt x="1" y="0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3" name="Freeform 115"/>
          <p:cNvSpPr>
            <a:spLocks/>
          </p:cNvSpPr>
          <p:nvPr/>
        </p:nvSpPr>
        <p:spPr bwMode="auto">
          <a:xfrm>
            <a:off x="3025776" y="5403850"/>
            <a:ext cx="36513" cy="47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" y="2"/>
              </a:cxn>
              <a:cxn ang="0">
                <a:pos x="23" y="3"/>
              </a:cxn>
              <a:cxn ang="0">
                <a:pos x="0" y="2"/>
              </a:cxn>
              <a:cxn ang="0">
                <a:pos x="0" y="0"/>
              </a:cxn>
            </a:cxnLst>
            <a:rect l="0" t="0" r="r" b="b"/>
            <a:pathLst>
              <a:path w="23" h="3">
                <a:moveTo>
                  <a:pt x="0" y="0"/>
                </a:moveTo>
                <a:lnTo>
                  <a:pt x="23" y="2"/>
                </a:lnTo>
                <a:lnTo>
                  <a:pt x="23" y="3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4" name="Freeform 116"/>
          <p:cNvSpPr>
            <a:spLocks/>
          </p:cNvSpPr>
          <p:nvPr/>
        </p:nvSpPr>
        <p:spPr bwMode="auto">
          <a:xfrm>
            <a:off x="3306763" y="5318125"/>
            <a:ext cx="20638" cy="20637"/>
          </a:xfrm>
          <a:custGeom>
            <a:avLst/>
            <a:gdLst/>
            <a:ahLst/>
            <a:cxnLst>
              <a:cxn ang="0">
                <a:pos x="1" y="13"/>
              </a:cxn>
              <a:cxn ang="0">
                <a:pos x="0" y="0"/>
              </a:cxn>
              <a:cxn ang="0">
                <a:pos x="12" y="0"/>
              </a:cxn>
              <a:cxn ang="0">
                <a:pos x="13" y="12"/>
              </a:cxn>
              <a:cxn ang="0">
                <a:pos x="1" y="13"/>
              </a:cxn>
            </a:cxnLst>
            <a:rect l="0" t="0" r="r" b="b"/>
            <a:pathLst>
              <a:path w="13" h="13">
                <a:moveTo>
                  <a:pt x="1" y="13"/>
                </a:moveTo>
                <a:lnTo>
                  <a:pt x="0" y="0"/>
                </a:lnTo>
                <a:lnTo>
                  <a:pt x="12" y="0"/>
                </a:lnTo>
                <a:lnTo>
                  <a:pt x="13" y="12"/>
                </a:lnTo>
                <a:lnTo>
                  <a:pt x="1" y="13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5" name="Freeform 117"/>
          <p:cNvSpPr>
            <a:spLocks/>
          </p:cNvSpPr>
          <p:nvPr/>
        </p:nvSpPr>
        <p:spPr bwMode="auto">
          <a:xfrm>
            <a:off x="3268663" y="5310188"/>
            <a:ext cx="98425" cy="17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2" y="0"/>
              </a:cxn>
              <a:cxn ang="0">
                <a:pos x="62" y="11"/>
              </a:cxn>
              <a:cxn ang="0">
                <a:pos x="1" y="11"/>
              </a:cxn>
              <a:cxn ang="0">
                <a:pos x="0" y="0"/>
              </a:cxn>
            </a:cxnLst>
            <a:rect l="0" t="0" r="r" b="b"/>
            <a:pathLst>
              <a:path w="62" h="11">
                <a:moveTo>
                  <a:pt x="0" y="0"/>
                </a:moveTo>
                <a:lnTo>
                  <a:pt x="62" y="0"/>
                </a:lnTo>
                <a:lnTo>
                  <a:pt x="62" y="11"/>
                </a:lnTo>
                <a:lnTo>
                  <a:pt x="1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6" name="Rectangle 118"/>
          <p:cNvSpPr>
            <a:spLocks noChangeArrowheads="1"/>
          </p:cNvSpPr>
          <p:nvPr/>
        </p:nvSpPr>
        <p:spPr bwMode="auto">
          <a:xfrm>
            <a:off x="3582988" y="5318125"/>
            <a:ext cx="17463" cy="12700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7" name="Freeform 119"/>
          <p:cNvSpPr>
            <a:spLocks/>
          </p:cNvSpPr>
          <p:nvPr/>
        </p:nvSpPr>
        <p:spPr bwMode="auto">
          <a:xfrm>
            <a:off x="3541713" y="5310188"/>
            <a:ext cx="98425" cy="17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2" y="0"/>
              </a:cxn>
              <a:cxn ang="0">
                <a:pos x="62" y="11"/>
              </a:cxn>
              <a:cxn ang="0">
                <a:pos x="1" y="11"/>
              </a:cxn>
              <a:cxn ang="0">
                <a:pos x="0" y="0"/>
              </a:cxn>
            </a:cxnLst>
            <a:rect l="0" t="0" r="r" b="b"/>
            <a:pathLst>
              <a:path w="62" h="11">
                <a:moveTo>
                  <a:pt x="0" y="0"/>
                </a:moveTo>
                <a:lnTo>
                  <a:pt x="62" y="0"/>
                </a:lnTo>
                <a:lnTo>
                  <a:pt x="62" y="11"/>
                </a:lnTo>
                <a:lnTo>
                  <a:pt x="1" y="1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8" name="Rectangle 120"/>
          <p:cNvSpPr>
            <a:spLocks noChangeArrowheads="1"/>
          </p:cNvSpPr>
          <p:nvPr/>
        </p:nvSpPr>
        <p:spPr bwMode="auto">
          <a:xfrm>
            <a:off x="3852863" y="5286375"/>
            <a:ext cx="19050" cy="22225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9" name="Rectangle 121"/>
          <p:cNvSpPr>
            <a:spLocks noChangeArrowheads="1"/>
          </p:cNvSpPr>
          <p:nvPr/>
        </p:nvSpPr>
        <p:spPr bwMode="auto">
          <a:xfrm>
            <a:off x="3813176" y="5273675"/>
            <a:ext cx="96838" cy="19050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0" name="Freeform 122"/>
          <p:cNvSpPr>
            <a:spLocks/>
          </p:cNvSpPr>
          <p:nvPr/>
        </p:nvSpPr>
        <p:spPr bwMode="auto">
          <a:xfrm>
            <a:off x="4125913" y="5233988"/>
            <a:ext cx="19050" cy="15875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" y="0"/>
              </a:cxn>
              <a:cxn ang="0">
                <a:pos x="12" y="2"/>
              </a:cxn>
              <a:cxn ang="0">
                <a:pos x="11" y="10"/>
              </a:cxn>
              <a:cxn ang="0">
                <a:pos x="0" y="8"/>
              </a:cxn>
            </a:cxnLst>
            <a:rect l="0" t="0" r="r" b="b"/>
            <a:pathLst>
              <a:path w="12" h="10">
                <a:moveTo>
                  <a:pt x="0" y="8"/>
                </a:moveTo>
                <a:lnTo>
                  <a:pt x="1" y="0"/>
                </a:lnTo>
                <a:lnTo>
                  <a:pt x="12" y="2"/>
                </a:lnTo>
                <a:lnTo>
                  <a:pt x="11" y="10"/>
                </a:lnTo>
                <a:lnTo>
                  <a:pt x="0" y="8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1" name="Rectangle 123"/>
          <p:cNvSpPr>
            <a:spLocks noChangeArrowheads="1"/>
          </p:cNvSpPr>
          <p:nvPr/>
        </p:nvSpPr>
        <p:spPr bwMode="auto">
          <a:xfrm>
            <a:off x="4087813" y="5226050"/>
            <a:ext cx="96838" cy="19050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2" name="Rectangle 124"/>
          <p:cNvSpPr>
            <a:spLocks noChangeArrowheads="1"/>
          </p:cNvSpPr>
          <p:nvPr/>
        </p:nvSpPr>
        <p:spPr bwMode="auto">
          <a:xfrm>
            <a:off x="4395788" y="4718050"/>
            <a:ext cx="19050" cy="76200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3" name="Freeform 125"/>
          <p:cNvSpPr>
            <a:spLocks/>
          </p:cNvSpPr>
          <p:nvPr/>
        </p:nvSpPr>
        <p:spPr bwMode="auto">
          <a:xfrm>
            <a:off x="4356101" y="4708525"/>
            <a:ext cx="96838" cy="1905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61" y="0"/>
              </a:cxn>
              <a:cxn ang="0">
                <a:pos x="61" y="12"/>
              </a:cxn>
              <a:cxn ang="0">
                <a:pos x="0" y="12"/>
              </a:cxn>
              <a:cxn ang="0">
                <a:pos x="0" y="1"/>
              </a:cxn>
            </a:cxnLst>
            <a:rect l="0" t="0" r="r" b="b"/>
            <a:pathLst>
              <a:path w="61" h="12">
                <a:moveTo>
                  <a:pt x="0" y="1"/>
                </a:moveTo>
                <a:lnTo>
                  <a:pt x="61" y="0"/>
                </a:lnTo>
                <a:lnTo>
                  <a:pt x="61" y="12"/>
                </a:lnTo>
                <a:lnTo>
                  <a:pt x="0" y="12"/>
                </a:lnTo>
                <a:lnTo>
                  <a:pt x="0" y="1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4" name="Rectangle 126"/>
          <p:cNvSpPr>
            <a:spLocks noChangeArrowheads="1"/>
          </p:cNvSpPr>
          <p:nvPr/>
        </p:nvSpPr>
        <p:spPr bwMode="auto">
          <a:xfrm>
            <a:off x="4668838" y="4379913"/>
            <a:ext cx="19050" cy="244475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5" name="Rectangle 127"/>
          <p:cNvSpPr>
            <a:spLocks noChangeArrowheads="1"/>
          </p:cNvSpPr>
          <p:nvPr/>
        </p:nvSpPr>
        <p:spPr bwMode="auto">
          <a:xfrm>
            <a:off x="4629151" y="4370388"/>
            <a:ext cx="96838" cy="19050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6" name="Rectangle 128"/>
          <p:cNvSpPr>
            <a:spLocks noChangeArrowheads="1"/>
          </p:cNvSpPr>
          <p:nvPr/>
        </p:nvSpPr>
        <p:spPr bwMode="auto">
          <a:xfrm>
            <a:off x="4938713" y="4297363"/>
            <a:ext cx="19050" cy="306387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7" name="Freeform 129"/>
          <p:cNvSpPr>
            <a:spLocks/>
          </p:cNvSpPr>
          <p:nvPr/>
        </p:nvSpPr>
        <p:spPr bwMode="auto">
          <a:xfrm>
            <a:off x="4899026" y="4289425"/>
            <a:ext cx="98425" cy="19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1" y="0"/>
              </a:cxn>
              <a:cxn ang="0">
                <a:pos x="62" y="12"/>
              </a:cxn>
              <a:cxn ang="0">
                <a:pos x="0" y="12"/>
              </a:cxn>
              <a:cxn ang="0">
                <a:pos x="0" y="0"/>
              </a:cxn>
            </a:cxnLst>
            <a:rect l="0" t="0" r="r" b="b"/>
            <a:pathLst>
              <a:path w="62" h="12">
                <a:moveTo>
                  <a:pt x="0" y="0"/>
                </a:moveTo>
                <a:lnTo>
                  <a:pt x="61" y="0"/>
                </a:lnTo>
                <a:lnTo>
                  <a:pt x="62" y="12"/>
                </a:lnTo>
                <a:lnTo>
                  <a:pt x="0" y="12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8" name="Freeform 130"/>
          <p:cNvSpPr>
            <a:spLocks/>
          </p:cNvSpPr>
          <p:nvPr/>
        </p:nvSpPr>
        <p:spPr bwMode="auto">
          <a:xfrm>
            <a:off x="2905126" y="5397500"/>
            <a:ext cx="2174875" cy="25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70" y="1"/>
              </a:cxn>
              <a:cxn ang="0">
                <a:pos x="1369" y="16"/>
              </a:cxn>
              <a:cxn ang="0">
                <a:pos x="0" y="14"/>
              </a:cxn>
              <a:cxn ang="0">
                <a:pos x="0" y="0"/>
              </a:cxn>
            </a:cxnLst>
            <a:rect l="0" t="0" r="r" b="b"/>
            <a:pathLst>
              <a:path w="1370" h="16">
                <a:moveTo>
                  <a:pt x="0" y="0"/>
                </a:moveTo>
                <a:lnTo>
                  <a:pt x="1370" y="1"/>
                </a:lnTo>
                <a:lnTo>
                  <a:pt x="1369" y="16"/>
                </a:lnTo>
                <a:lnTo>
                  <a:pt x="0" y="1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9" name="Freeform 131"/>
          <p:cNvSpPr>
            <a:spLocks noEditPoints="1"/>
          </p:cNvSpPr>
          <p:nvPr/>
        </p:nvSpPr>
        <p:spPr bwMode="auto">
          <a:xfrm>
            <a:off x="3276601" y="4873625"/>
            <a:ext cx="68263" cy="347662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24" y="183"/>
              </a:cxn>
              <a:cxn ang="0">
                <a:pos x="18" y="183"/>
              </a:cxn>
              <a:cxn ang="0">
                <a:pos x="18" y="0"/>
              </a:cxn>
              <a:cxn ang="0">
                <a:pos x="24" y="0"/>
              </a:cxn>
              <a:cxn ang="0">
                <a:pos x="43" y="176"/>
              </a:cxn>
              <a:cxn ang="0">
                <a:pos x="21" y="219"/>
              </a:cxn>
              <a:cxn ang="0">
                <a:pos x="0" y="176"/>
              </a:cxn>
              <a:cxn ang="0">
                <a:pos x="43" y="176"/>
              </a:cxn>
            </a:cxnLst>
            <a:rect l="0" t="0" r="r" b="b"/>
            <a:pathLst>
              <a:path w="43" h="219">
                <a:moveTo>
                  <a:pt x="24" y="0"/>
                </a:moveTo>
                <a:lnTo>
                  <a:pt x="24" y="183"/>
                </a:lnTo>
                <a:lnTo>
                  <a:pt x="18" y="183"/>
                </a:lnTo>
                <a:lnTo>
                  <a:pt x="18" y="0"/>
                </a:lnTo>
                <a:lnTo>
                  <a:pt x="24" y="0"/>
                </a:lnTo>
                <a:close/>
                <a:moveTo>
                  <a:pt x="43" y="176"/>
                </a:moveTo>
                <a:lnTo>
                  <a:pt x="21" y="219"/>
                </a:lnTo>
                <a:lnTo>
                  <a:pt x="0" y="176"/>
                </a:lnTo>
                <a:lnTo>
                  <a:pt x="43" y="176"/>
                </a:lnTo>
                <a:close/>
              </a:path>
            </a:pathLst>
          </a:cu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0" name="Rectangle 132"/>
          <p:cNvSpPr>
            <a:spLocks noChangeArrowheads="1"/>
          </p:cNvSpPr>
          <p:nvPr/>
        </p:nvSpPr>
        <p:spPr bwMode="auto">
          <a:xfrm>
            <a:off x="3155951" y="4691063"/>
            <a:ext cx="1120775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1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LPS stimulation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01" name="Rectangle 133"/>
          <p:cNvSpPr>
            <a:spLocks noChangeArrowheads="1"/>
          </p:cNvSpPr>
          <p:nvPr/>
        </p:nvSpPr>
        <p:spPr bwMode="auto">
          <a:xfrm>
            <a:off x="5078413" y="5370513"/>
            <a:ext cx="12700" cy="46037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2" name="Rectangle 134"/>
          <p:cNvSpPr>
            <a:spLocks noChangeArrowheads="1"/>
          </p:cNvSpPr>
          <p:nvPr/>
        </p:nvSpPr>
        <p:spPr bwMode="auto">
          <a:xfrm>
            <a:off x="4806951" y="5370513"/>
            <a:ext cx="11113" cy="46037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" name="Rectangle 135"/>
          <p:cNvSpPr>
            <a:spLocks noChangeArrowheads="1"/>
          </p:cNvSpPr>
          <p:nvPr/>
        </p:nvSpPr>
        <p:spPr bwMode="auto">
          <a:xfrm>
            <a:off x="4533901" y="5370513"/>
            <a:ext cx="12700" cy="46037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4" name="Rectangle 136"/>
          <p:cNvSpPr>
            <a:spLocks noChangeArrowheads="1"/>
          </p:cNvSpPr>
          <p:nvPr/>
        </p:nvSpPr>
        <p:spPr bwMode="auto">
          <a:xfrm>
            <a:off x="4262438" y="5370513"/>
            <a:ext cx="11113" cy="46037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5" name="Rectangle 137"/>
          <p:cNvSpPr>
            <a:spLocks noChangeArrowheads="1"/>
          </p:cNvSpPr>
          <p:nvPr/>
        </p:nvSpPr>
        <p:spPr bwMode="auto">
          <a:xfrm>
            <a:off x="3987801" y="5370513"/>
            <a:ext cx="11113" cy="46037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6" name="Rectangle 138"/>
          <p:cNvSpPr>
            <a:spLocks noChangeArrowheads="1"/>
          </p:cNvSpPr>
          <p:nvPr/>
        </p:nvSpPr>
        <p:spPr bwMode="auto">
          <a:xfrm>
            <a:off x="3719513" y="5370513"/>
            <a:ext cx="11113" cy="46037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7" name="Rectangle 139"/>
          <p:cNvSpPr>
            <a:spLocks noChangeArrowheads="1"/>
          </p:cNvSpPr>
          <p:nvPr/>
        </p:nvSpPr>
        <p:spPr bwMode="auto">
          <a:xfrm>
            <a:off x="3448051" y="5370513"/>
            <a:ext cx="11113" cy="46037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8" name="Rectangle 140"/>
          <p:cNvSpPr>
            <a:spLocks noChangeArrowheads="1"/>
          </p:cNvSpPr>
          <p:nvPr/>
        </p:nvSpPr>
        <p:spPr bwMode="auto">
          <a:xfrm>
            <a:off x="3175001" y="5370513"/>
            <a:ext cx="11113" cy="46037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9" name="Rectangle 141"/>
          <p:cNvSpPr>
            <a:spLocks noChangeArrowheads="1"/>
          </p:cNvSpPr>
          <p:nvPr/>
        </p:nvSpPr>
        <p:spPr bwMode="auto">
          <a:xfrm>
            <a:off x="2895601" y="4124325"/>
            <a:ext cx="60325" cy="17462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0" name="Rectangle 142"/>
          <p:cNvSpPr>
            <a:spLocks noChangeArrowheads="1"/>
          </p:cNvSpPr>
          <p:nvPr/>
        </p:nvSpPr>
        <p:spPr bwMode="auto">
          <a:xfrm>
            <a:off x="2895601" y="4375150"/>
            <a:ext cx="60325" cy="19050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1" name="Rectangle 143"/>
          <p:cNvSpPr>
            <a:spLocks noChangeArrowheads="1"/>
          </p:cNvSpPr>
          <p:nvPr/>
        </p:nvSpPr>
        <p:spPr bwMode="auto">
          <a:xfrm>
            <a:off x="2895601" y="4635500"/>
            <a:ext cx="60325" cy="19050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2" name="Rectangle 144"/>
          <p:cNvSpPr>
            <a:spLocks noChangeArrowheads="1"/>
          </p:cNvSpPr>
          <p:nvPr/>
        </p:nvSpPr>
        <p:spPr bwMode="auto">
          <a:xfrm>
            <a:off x="2895601" y="4884738"/>
            <a:ext cx="60325" cy="19050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3" name="Rectangle 145"/>
          <p:cNvSpPr>
            <a:spLocks noChangeArrowheads="1"/>
          </p:cNvSpPr>
          <p:nvPr/>
        </p:nvSpPr>
        <p:spPr bwMode="auto">
          <a:xfrm>
            <a:off x="2895601" y="5143500"/>
            <a:ext cx="60325" cy="19050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4" name="Rectangle 146"/>
          <p:cNvSpPr>
            <a:spLocks noChangeArrowheads="1"/>
          </p:cNvSpPr>
          <p:nvPr/>
        </p:nvSpPr>
        <p:spPr bwMode="auto">
          <a:xfrm>
            <a:off x="2894013" y="4133850"/>
            <a:ext cx="22225" cy="1285875"/>
          </a:xfrm>
          <a:prstGeom prst="rect">
            <a:avLst/>
          </a:prstGeom>
          <a:solidFill>
            <a:srgbClr val="000000"/>
          </a:solidFill>
          <a:ln w="1588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5" name="Rectangle 147"/>
          <p:cNvSpPr>
            <a:spLocks noChangeArrowheads="1"/>
          </p:cNvSpPr>
          <p:nvPr/>
        </p:nvSpPr>
        <p:spPr bwMode="auto">
          <a:xfrm>
            <a:off x="2154238" y="1566863"/>
            <a:ext cx="219075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A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16" name="Rectangle 148"/>
          <p:cNvSpPr>
            <a:spLocks noChangeArrowheads="1"/>
          </p:cNvSpPr>
          <p:nvPr/>
        </p:nvSpPr>
        <p:spPr bwMode="auto">
          <a:xfrm>
            <a:off x="2180858" y="3946848"/>
            <a:ext cx="228600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</a:rPr>
              <a:t>B</a:t>
            </a: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17" name="テキスト ボックス 87"/>
          <p:cNvSpPr txBox="1">
            <a:spLocks noChangeArrowheads="1"/>
          </p:cNvSpPr>
          <p:nvPr/>
        </p:nvSpPr>
        <p:spPr bwMode="auto">
          <a:xfrm rot="16200000">
            <a:off x="1736538" y="2922476"/>
            <a:ext cx="14830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1200" b="1" dirty="0">
                <a:latin typeface="Arial" charset="0"/>
                <a:ea typeface="ＭＳ 明朝" pitchFamily="17" charset="-128"/>
                <a:cs typeface="Arial" charset="0"/>
              </a:rPr>
              <a:t>NF-</a:t>
            </a:r>
            <a:r>
              <a:rPr lang="en-US" altLang="ja-JP" sz="1200" b="1" dirty="0">
                <a:latin typeface="Arial" charset="0"/>
                <a:ea typeface="ＭＳ 明朝" pitchFamily="17" charset="-128"/>
                <a:cs typeface="Arial" charset="0"/>
                <a:sym typeface="Symbol" pitchFamily="18" charset="2"/>
              </a:rPr>
              <a:t></a:t>
            </a:r>
            <a:r>
              <a:rPr lang="en-US" altLang="ja-JP" sz="1200" b="1" dirty="0" smtClean="0">
                <a:latin typeface="Arial" charset="0"/>
                <a:ea typeface="ＭＳ 明朝" pitchFamily="17" charset="-128"/>
                <a:cs typeface="Arial" charset="0"/>
              </a:rPr>
              <a:t>B/</a:t>
            </a:r>
            <a:r>
              <a:rPr lang="en-US" altLang="ja-JP" sz="1200" b="1" dirty="0" err="1" smtClean="0">
                <a:latin typeface="Arial" charset="0"/>
                <a:ea typeface="ＭＳ 明朝" pitchFamily="17" charset="-128"/>
                <a:cs typeface="Arial" charset="0"/>
              </a:rPr>
              <a:t>Histone</a:t>
            </a:r>
            <a:r>
              <a:rPr lang="en-US" altLang="ja-JP" sz="1200" b="1" dirty="0" smtClean="0">
                <a:latin typeface="Arial" charset="0"/>
                <a:ea typeface="ＭＳ 明朝" pitchFamily="17" charset="-128"/>
                <a:cs typeface="Arial" charset="0"/>
              </a:rPr>
              <a:t> H1</a:t>
            </a:r>
            <a:endParaRPr lang="en-US" altLang="ja-JP" sz="1200" b="1" dirty="0">
              <a:latin typeface="Arial" charset="0"/>
              <a:ea typeface="ＭＳ 明朝" pitchFamily="17" charset="-128"/>
              <a:cs typeface="Arial" charset="0"/>
            </a:endParaRPr>
          </a:p>
          <a:p>
            <a:pPr algn="ctr"/>
            <a:r>
              <a:rPr lang="en-US" altLang="ja-JP" sz="1200" b="1" dirty="0">
                <a:latin typeface="Arial" charset="0"/>
                <a:ea typeface="ＭＳ 明朝" pitchFamily="17" charset="-128"/>
                <a:cs typeface="Arial" charset="0"/>
              </a:rPr>
              <a:t> (fold increase)</a:t>
            </a:r>
          </a:p>
        </p:txBody>
      </p:sp>
      <p:sp>
        <p:nvSpPr>
          <p:cNvPr id="118" name="Rectangle 124"/>
          <p:cNvSpPr>
            <a:spLocks noChangeArrowheads="1"/>
          </p:cNvSpPr>
          <p:nvPr/>
        </p:nvSpPr>
        <p:spPr bwMode="auto">
          <a:xfrm rot="16200000">
            <a:off x="1985343" y="4678368"/>
            <a:ext cx="1025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TNF-</a:t>
            </a:r>
            <a:r>
              <a:rPr lang="en-US" altLang="ja-JP" sz="1200" b="1" dirty="0">
                <a:solidFill>
                  <a:srgbClr val="000000"/>
                </a:solidFill>
                <a:latin typeface="Arial" charset="0"/>
                <a:cs typeface="Arial" charset="0"/>
                <a:sym typeface="Symbol" pitchFamily="18" charset="2"/>
              </a:rPr>
              <a:t></a:t>
            </a:r>
            <a:r>
              <a:rPr lang="en-US" altLang="ja-JP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 (</a:t>
            </a:r>
            <a:r>
              <a:rPr lang="en-US" altLang="ja-JP" sz="12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ng</a:t>
            </a:r>
            <a:r>
              <a:rPr lang="en-US" altLang="ja-JP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/ml)</a:t>
            </a:r>
            <a:endParaRPr lang="en-US" altLang="ja-JP" sz="1200" b="1" dirty="0">
              <a:latin typeface="Arial" charset="0"/>
              <a:cs typeface="Arial" charset="0"/>
            </a:endParaRPr>
          </a:p>
        </p:txBody>
      </p:sp>
      <p:sp>
        <p:nvSpPr>
          <p:cNvPr id="119" name="正方形/長方形 118"/>
          <p:cNvSpPr/>
          <p:nvPr/>
        </p:nvSpPr>
        <p:spPr>
          <a:xfrm>
            <a:off x="5445224" y="8532440"/>
            <a:ext cx="1135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S2</a:t>
            </a:r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画面に合わせる (4:3)</PresentationFormat>
  <Paragraphs>36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Yosuke Nishitani</dc:creator>
  <cp:lastModifiedBy>Yosuke Nishitani</cp:lastModifiedBy>
  <cp:revision>1</cp:revision>
  <dcterms:created xsi:type="dcterms:W3CDTF">2013-03-27T04:21:19Z</dcterms:created>
  <dcterms:modified xsi:type="dcterms:W3CDTF">2013-03-27T04:22:02Z</dcterms:modified>
</cp:coreProperties>
</file>