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" y="2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82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72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36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9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8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1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01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0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4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01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66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6D07-2C7E-4D45-A9EC-961361DECB83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9CC1-A3C1-4138-BC0D-E9C789A44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65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05960"/>
              </p:ext>
            </p:extLst>
          </p:nvPr>
        </p:nvGraphicFramePr>
        <p:xfrm>
          <a:off x="488504" y="980728"/>
          <a:ext cx="8470900" cy="5184580"/>
        </p:xfrm>
        <a:graphic>
          <a:graphicData uri="http://schemas.openxmlformats.org/drawingml/2006/table">
            <a:tbl>
              <a:tblPr firstRow="1" firstCol="1" bandRow="1"/>
              <a:tblGrid>
                <a:gridCol w="2621189"/>
                <a:gridCol w="2971867"/>
                <a:gridCol w="2877844"/>
              </a:tblGrid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Genes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Primer sequences 5′–3′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Forward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Reverse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PHE1, PHE2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ATGCCTACACGTAAkGGTGrA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ATTGrTGATGTTAGGAGCAC 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TATAAACCATCCTCCTyATkCTAA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CACTTCACTCGAAATAyATCC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At1g59920, At1g59930, At5g35120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TCAATCACATGCGTACACGTAG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GATGTTAGGmGCACAArCATCArC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AAAACCCTAATGGGTyAwAGCA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AAGGATTATTGGTGrTGTTAGg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TGCGTACACGTAGGArTGGA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AGL34, AGL36, AGL90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ATAGATArTAATGAATTACCTGGTC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CACAAATwCAAACAAyTGAACAC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TGTTATTTAGAATTAATkAGTCCAC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TGATTAGAGATTrTTGTTGA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AAGCTATCTTTGATAGCTAATG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CAACTCTrTGTGGTGTCCAAG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AGL86, AGL92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TTGGGCmAAGAAACTAAACA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ArCTrACTTAAAGGTAAAACCT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CTTAGwCATAGCTwTAATTAGTGGC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AGGCATGTGAsCGGTGGwAGTA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AGL35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TTGAACTGAGATAAATTTTsCTT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AACAAACAGAACTmAAAyAATAAC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AGL80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ATGACrAGAAAGAAAGTGAAAs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TTGmTCAGGATGGTTCATCA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AACCATrTGTTATTGGTAAkA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AGL46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AAGCTArCTTACATwTyCAATGAT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AAAyTCATCCTGAAACAyAAT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AGL45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TGGAAAGTwCTTTTAyTGTTCTCAT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CGATAATGTAAAGATGGAGAAA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ATGACGAGGAAGAAGyTAAACCTATC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ATAATACAAGGAACAAAACCAArAC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AGTTGTTrTmATCCATCAAAGGA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88504" y="404664"/>
            <a:ext cx="8280920" cy="335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1200" kern="5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Table S1. Primers used for PCR and sequencing in this study</a:t>
            </a:r>
            <a:endParaRPr lang="ja-JP" altLang="ja-JP" sz="1200" kern="5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0"/>
            <a:ext cx="2855393" cy="1940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816" y="0"/>
            <a:ext cx="3279489" cy="213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7435120" y="59156"/>
            <a:ext cx="1643144" cy="1783131"/>
            <a:chOff x="7435120" y="59156"/>
            <a:chExt cx="1643144" cy="1783131"/>
          </a:xfrm>
        </p:grpSpPr>
        <p:sp>
          <p:nvSpPr>
            <p:cNvPr id="7" name="円/楕円 6"/>
            <p:cNvSpPr>
              <a:spLocks noChangeAspect="1"/>
            </p:cNvSpPr>
            <p:nvPr/>
          </p:nvSpPr>
          <p:spPr>
            <a:xfrm>
              <a:off x="7444356" y="360404"/>
              <a:ext cx="90000" cy="9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ＭＳ Ｐゴシック"/>
                <a:cs typeface="Helvetica" pitchFamily="34" charset="0"/>
              </a:endParaRPr>
            </a:p>
          </p:txBody>
        </p:sp>
        <p:sp>
          <p:nvSpPr>
            <p:cNvPr id="8" name="Freeform 68"/>
            <p:cNvSpPr>
              <a:spLocks/>
            </p:cNvSpPr>
            <p:nvPr/>
          </p:nvSpPr>
          <p:spPr bwMode="auto">
            <a:xfrm>
              <a:off x="7445700" y="130916"/>
              <a:ext cx="87313" cy="87312"/>
            </a:xfrm>
            <a:custGeom>
              <a:avLst/>
              <a:gdLst>
                <a:gd name="T0" fmla="*/ 102 w 102"/>
                <a:gd name="T1" fmla="*/ 51 h 102"/>
                <a:gd name="T2" fmla="*/ 102 w 102"/>
                <a:gd name="T3" fmla="*/ 51 h 102"/>
                <a:gd name="T4" fmla="*/ 51 w 102"/>
                <a:gd name="T5" fmla="*/ 0 h 102"/>
                <a:gd name="T6" fmla="*/ 0 w 102"/>
                <a:gd name="T7" fmla="*/ 51 h 102"/>
                <a:gd name="T8" fmla="*/ 51 w 102"/>
                <a:gd name="T9" fmla="*/ 102 h 102"/>
                <a:gd name="T10" fmla="*/ 102 w 102"/>
                <a:gd name="T11" fmla="*/ 51 h 102"/>
                <a:gd name="T12" fmla="*/ 102 w 102"/>
                <a:gd name="T13" fmla="*/ 5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2">
                  <a:moveTo>
                    <a:pt x="102" y="51"/>
                  </a:moveTo>
                  <a:lnTo>
                    <a:pt x="102" y="51"/>
                  </a:lnTo>
                  <a:cubicBezTo>
                    <a:pt x="102" y="22"/>
                    <a:pt x="79" y="0"/>
                    <a:pt x="51" y="0"/>
                  </a:cubicBezTo>
                  <a:cubicBezTo>
                    <a:pt x="23" y="0"/>
                    <a:pt x="0" y="22"/>
                    <a:pt x="0" y="51"/>
                  </a:cubicBezTo>
                  <a:cubicBezTo>
                    <a:pt x="0" y="79"/>
                    <a:pt x="23" y="102"/>
                    <a:pt x="51" y="102"/>
                  </a:cubicBezTo>
                  <a:cubicBezTo>
                    <a:pt x="79" y="102"/>
                    <a:pt x="102" y="79"/>
                    <a:pt x="102" y="51"/>
                  </a:cubicBezTo>
                  <a:lnTo>
                    <a:pt x="102" y="51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9" name="二等辺三角形 8"/>
            <p:cNvSpPr>
              <a:spLocks noChangeAspect="1"/>
            </p:cNvSpPr>
            <p:nvPr/>
          </p:nvSpPr>
          <p:spPr>
            <a:xfrm>
              <a:off x="7435356" y="580564"/>
              <a:ext cx="108000" cy="93104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ＭＳ Ｐゴシック"/>
                <a:cs typeface="Helvetica" pitchFamily="34" charset="0"/>
              </a:endParaRPr>
            </a:p>
          </p:txBody>
        </p:sp>
        <p:sp>
          <p:nvSpPr>
            <p:cNvPr id="10" name="円/楕円 9"/>
            <p:cNvSpPr>
              <a:spLocks noChangeAspect="1"/>
            </p:cNvSpPr>
            <p:nvPr/>
          </p:nvSpPr>
          <p:spPr>
            <a:xfrm>
              <a:off x="7435356" y="799395"/>
              <a:ext cx="108000" cy="1080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ＭＳ Ｐゴシック"/>
                <a:cs typeface="Helvetica" pitchFamily="34" charset="0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7435356" y="1004237"/>
              <a:ext cx="108000" cy="108000"/>
            </a:xfrm>
            <a:prstGeom prst="ellipse">
              <a:avLst/>
            </a:prstGeom>
            <a:noFill/>
            <a:ln w="15875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ＭＳ Ｐゴシック"/>
                <a:cs typeface="Helvetica" pitchFamily="34" charset="0"/>
              </a:endParaRPr>
            </a:p>
          </p:txBody>
        </p:sp>
        <p:sp>
          <p:nvSpPr>
            <p:cNvPr id="12" name="フローチャート : 判断 11"/>
            <p:cNvSpPr>
              <a:spLocks noChangeAspect="1"/>
            </p:cNvSpPr>
            <p:nvPr/>
          </p:nvSpPr>
          <p:spPr>
            <a:xfrm>
              <a:off x="7435356" y="1441983"/>
              <a:ext cx="108000" cy="108113"/>
            </a:xfrm>
            <a:prstGeom prst="flowChartDecision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ＭＳ Ｐゴシック"/>
                <a:cs typeface="Helvetica" pitchFamily="34" charset="0"/>
              </a:endParaRPr>
            </a:p>
          </p:txBody>
        </p:sp>
        <p:sp>
          <p:nvSpPr>
            <p:cNvPr id="13" name="Freeform 70"/>
            <p:cNvSpPr>
              <a:spLocks/>
            </p:cNvSpPr>
            <p:nvPr/>
          </p:nvSpPr>
          <p:spPr bwMode="auto">
            <a:xfrm>
              <a:off x="7440144" y="1676865"/>
              <a:ext cx="98425" cy="100012"/>
            </a:xfrm>
            <a:custGeom>
              <a:avLst/>
              <a:gdLst>
                <a:gd name="T0" fmla="*/ 57 w 115"/>
                <a:gd name="T1" fmla="*/ 0 h 115"/>
                <a:gd name="T2" fmla="*/ 57 w 115"/>
                <a:gd name="T3" fmla="*/ 0 h 115"/>
                <a:gd name="T4" fmla="*/ 0 w 115"/>
                <a:gd name="T5" fmla="*/ 58 h 115"/>
                <a:gd name="T6" fmla="*/ 57 w 115"/>
                <a:gd name="T7" fmla="*/ 115 h 115"/>
                <a:gd name="T8" fmla="*/ 115 w 115"/>
                <a:gd name="T9" fmla="*/ 58 h 115"/>
                <a:gd name="T10" fmla="*/ 57 w 115"/>
                <a:gd name="T1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15">
                  <a:moveTo>
                    <a:pt x="57" y="0"/>
                  </a:moveTo>
                  <a:lnTo>
                    <a:pt x="57" y="0"/>
                  </a:lnTo>
                  <a:lnTo>
                    <a:pt x="0" y="58"/>
                  </a:lnTo>
                  <a:lnTo>
                    <a:pt x="57" y="115"/>
                  </a:lnTo>
                  <a:lnTo>
                    <a:pt x="115" y="5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527840" y="59156"/>
              <a:ext cx="7681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A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thaliana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527840" y="289988"/>
              <a:ext cx="12426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A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lyrata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ssp.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lyrata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527840" y="511700"/>
              <a:ext cx="134524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A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lyrata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ssp.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petraea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527840" y="737979"/>
              <a:ext cx="15504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A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halleri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ssp.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gemmifera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527840" y="942821"/>
              <a:ext cx="13067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A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halleri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ssp.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halleri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527840" y="1160970"/>
              <a:ext cx="131318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A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halleri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ssp.</a:t>
              </a: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tatrica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7527840" y="1380623"/>
              <a:ext cx="7809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C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wallichii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527840" y="1611455"/>
              <a:ext cx="6655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T</a:t>
              </a:r>
              <a:r>
                <a:rPr kumimoji="0" lang="en-US" altLang="ja-JP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. </a:t>
              </a:r>
              <a:r>
                <a:rPr kumimoji="0" lang="en-US" altLang="ja-JP" sz="9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cs typeface="Helvetica" pitchFamily="34" charset="0"/>
                </a:rPr>
                <a:t>glabra</a:t>
              </a:r>
              <a:endParaRPr kumimoji="0" lang="ja-JP" altLang="en-US" sz="9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22" name="二等辺三角形 21"/>
            <p:cNvSpPr>
              <a:spLocks noChangeAspect="1"/>
            </p:cNvSpPr>
            <p:nvPr/>
          </p:nvSpPr>
          <p:spPr>
            <a:xfrm>
              <a:off x="7435120" y="1219074"/>
              <a:ext cx="108000" cy="93104"/>
            </a:xfrm>
            <a:prstGeom prst="triangl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ＭＳ Ｐゴシック"/>
                <a:cs typeface="Helvetica" pitchFamily="34" charset="0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1988840"/>
            <a:ext cx="3648395" cy="166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212" y="2060848"/>
            <a:ext cx="4055064" cy="2024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396" y="3933056"/>
            <a:ext cx="2470510" cy="157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3861048"/>
            <a:ext cx="1388482" cy="181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734" y="4149080"/>
            <a:ext cx="2532963" cy="144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010" y="4005064"/>
            <a:ext cx="1902627" cy="1588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正方形/長方形 176"/>
          <p:cNvSpPr/>
          <p:nvPr/>
        </p:nvSpPr>
        <p:spPr>
          <a:xfrm>
            <a:off x="-1" y="5837015"/>
            <a:ext cx="9906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Figure S1. Neighbor-joining trees of clades I–VIII.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1200" dirty="0" smtClean="0">
                <a:latin typeface="Times New Roman" pitchFamily="18" charset="0"/>
                <a:cs typeface="Times New Roman" pitchFamily="18" charset="0"/>
              </a:rPr>
              <a:t>Phylogenetic 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relationship was estimated with the Jukes and Cantor distance. Bootstrap values (%) were estimated by 500 replications for each clade and shown at corresponding nodes. All trees are shown in a same scale. A distance bar is shown at the bottom. Sequence of each gene excluding alignment gaps or </a:t>
            </a:r>
            <a:r>
              <a:rPr lang="en-US" altLang="ja-JP" sz="1200" dirty="0" err="1">
                <a:latin typeface="Times New Roman" pitchFamily="18" charset="0"/>
                <a:cs typeface="Times New Roman" pitchFamily="18" charset="0"/>
              </a:rPr>
              <a:t>indels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was used for estimations. Black circle;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A. thaliana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, red circle;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lyrata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ssp.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lyrata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, red triangle;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lyrata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ssp.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petraea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, green circle;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halleri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ssp.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gemmifera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, open green circle;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halleri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ssp.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halleri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, green triangle circle;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halleri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ssp.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tatrica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, empty diamond;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wallichii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, black diamond;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glabra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ja-JP" altLang="ja-JP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26"/>
          <p:cNvGrpSpPr/>
          <p:nvPr/>
        </p:nvGrpSpPr>
        <p:grpSpPr>
          <a:xfrm>
            <a:off x="5543180" y="96281"/>
            <a:ext cx="313044" cy="3601039"/>
            <a:chOff x="3933175" y="287414"/>
            <a:chExt cx="313044" cy="3601039"/>
          </a:xfrm>
        </p:grpSpPr>
        <p:sp>
          <p:nvSpPr>
            <p:cNvPr id="3" name="角丸四角形 2"/>
            <p:cNvSpPr/>
            <p:nvPr/>
          </p:nvSpPr>
          <p:spPr bwMode="auto">
            <a:xfrm>
              <a:off x="4021261" y="864454"/>
              <a:ext cx="136873" cy="3023999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933175" y="28741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Helvetica"/>
                  <a:cs typeface="Helvetica"/>
                </a:rPr>
                <a:t>5</a:t>
              </a:r>
              <a:endParaRPr kumimoji="1" lang="ja-JP" alt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5" name="図形グループ 28"/>
          <p:cNvGrpSpPr/>
          <p:nvPr/>
        </p:nvGrpSpPr>
        <p:grpSpPr>
          <a:xfrm>
            <a:off x="7523985" y="96281"/>
            <a:ext cx="313044" cy="4177040"/>
            <a:chOff x="5888548" y="287414"/>
            <a:chExt cx="313044" cy="4177040"/>
          </a:xfrm>
        </p:grpSpPr>
        <p:sp>
          <p:nvSpPr>
            <p:cNvPr id="6" name="角丸四角形 5"/>
            <p:cNvSpPr/>
            <p:nvPr/>
          </p:nvSpPr>
          <p:spPr bwMode="auto">
            <a:xfrm>
              <a:off x="5976634" y="864454"/>
              <a:ext cx="136873" cy="3600000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888548" y="28741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Helvetica"/>
                  <a:cs typeface="Helvetica"/>
                </a:rPr>
                <a:t>7</a:t>
              </a:r>
              <a:endParaRPr kumimoji="1" lang="ja-JP" alt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8" name="図形グループ 121"/>
          <p:cNvGrpSpPr/>
          <p:nvPr/>
        </p:nvGrpSpPr>
        <p:grpSpPr>
          <a:xfrm>
            <a:off x="422131" y="96281"/>
            <a:ext cx="1592963" cy="5331912"/>
            <a:chOff x="65393" y="287414"/>
            <a:chExt cx="1592963" cy="5331912"/>
          </a:xfrm>
        </p:grpSpPr>
        <p:grpSp>
          <p:nvGrpSpPr>
            <p:cNvPr id="9" name="図形グループ 22"/>
            <p:cNvGrpSpPr/>
            <p:nvPr/>
          </p:nvGrpSpPr>
          <p:grpSpPr>
            <a:xfrm>
              <a:off x="65393" y="287414"/>
              <a:ext cx="313044" cy="5331912"/>
              <a:chOff x="65393" y="287414"/>
              <a:chExt cx="313044" cy="5331912"/>
            </a:xfrm>
          </p:grpSpPr>
          <p:sp>
            <p:nvSpPr>
              <p:cNvPr id="39" name="角丸四角形 38"/>
              <p:cNvSpPr/>
              <p:nvPr/>
            </p:nvSpPr>
            <p:spPr bwMode="auto">
              <a:xfrm>
                <a:off x="153479" y="864454"/>
                <a:ext cx="136873" cy="475487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65393" y="287414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elvetica"/>
                    <a:cs typeface="Helvetica"/>
                  </a:rPr>
                  <a:t>1</a:t>
                </a:r>
                <a:endParaRPr kumimoji="1" lang="ja-JP" altLang="en-US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10" name="正方形/長方形 9"/>
            <p:cNvSpPr/>
            <p:nvPr/>
          </p:nvSpPr>
          <p:spPr bwMode="auto">
            <a:xfrm>
              <a:off x="149833" y="3152760"/>
              <a:ext cx="143998" cy="457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cxnSp>
          <p:nvCxnSpPr>
            <p:cNvPr id="11" name="直線コネクタ 10"/>
            <p:cNvCxnSpPr>
              <a:stCxn id="10" idx="3"/>
              <a:endCxn id="37" idx="2"/>
            </p:cNvCxnSpPr>
            <p:nvPr/>
          </p:nvCxnSpPr>
          <p:spPr>
            <a:xfrm flipV="1">
              <a:off x="293831" y="1419937"/>
              <a:ext cx="861618" cy="1755683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10" idx="3"/>
              <a:endCxn id="28" idx="4"/>
            </p:cNvCxnSpPr>
            <p:nvPr/>
          </p:nvCxnSpPr>
          <p:spPr>
            <a:xfrm>
              <a:off x="293831" y="3175620"/>
              <a:ext cx="862302" cy="69552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図形グループ 120"/>
            <p:cNvGrpSpPr/>
            <p:nvPr/>
          </p:nvGrpSpPr>
          <p:grpSpPr>
            <a:xfrm>
              <a:off x="781539" y="1314106"/>
              <a:ext cx="876817" cy="2686917"/>
              <a:chOff x="781539" y="1314106"/>
              <a:chExt cx="876817" cy="2686917"/>
            </a:xfrm>
          </p:grpSpPr>
          <p:grpSp>
            <p:nvGrpSpPr>
              <p:cNvPr id="14" name="図形グループ 86"/>
              <p:cNvGrpSpPr/>
              <p:nvPr/>
            </p:nvGrpSpPr>
            <p:grpSpPr>
              <a:xfrm rot="5400000">
                <a:off x="-299079" y="2400411"/>
                <a:ext cx="2663950" cy="502713"/>
                <a:chOff x="1312834" y="4283111"/>
                <a:chExt cx="6830757" cy="502713"/>
              </a:xfrm>
            </p:grpSpPr>
            <p:grpSp>
              <p:nvGrpSpPr>
                <p:cNvPr id="20" name="図形グループ 87"/>
                <p:cNvGrpSpPr>
                  <a:grpSpLocks/>
                </p:cNvGrpSpPr>
                <p:nvPr/>
              </p:nvGrpSpPr>
              <p:grpSpPr>
                <a:xfrm>
                  <a:off x="1509420" y="4283111"/>
                  <a:ext cx="215999" cy="128804"/>
                  <a:chOff x="2504641" y="1475819"/>
                  <a:chExt cx="1033396" cy="130646"/>
                </a:xfrm>
              </p:grpSpPr>
              <p:sp>
                <p:nvSpPr>
                  <p:cNvPr id="37" name="正方形/長方形 36"/>
                  <p:cNvSpPr>
                    <a:spLocks noChangeAspect="1"/>
                  </p:cNvSpPr>
                  <p:nvPr/>
                </p:nvSpPr>
                <p:spPr bwMode="auto">
                  <a:xfrm>
                    <a:off x="2504641" y="1475819"/>
                    <a:ext cx="576000" cy="130646"/>
                  </a:xfrm>
                  <a:prstGeom prst="rect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  <p:sp>
                <p:nvSpPr>
                  <p:cNvPr id="38" name="二等辺三角形 37"/>
                  <p:cNvSpPr/>
                  <p:nvPr/>
                </p:nvSpPr>
                <p:spPr bwMode="auto">
                  <a:xfrm rot="5400000">
                    <a:off x="3245015" y="1311761"/>
                    <a:ext cx="128962" cy="457082"/>
                  </a:xfrm>
                  <a:prstGeom prst="triangle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</p:grpSp>
            <p:cxnSp>
              <p:nvCxnSpPr>
                <p:cNvPr id="21" name="直線コネクタ 20"/>
                <p:cNvCxnSpPr/>
                <p:nvPr/>
              </p:nvCxnSpPr>
              <p:spPr>
                <a:xfrm flipV="1">
                  <a:off x="1312834" y="4347513"/>
                  <a:ext cx="683075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図形グループ 89"/>
                <p:cNvGrpSpPr/>
                <p:nvPr/>
              </p:nvGrpSpPr>
              <p:grpSpPr>
                <a:xfrm>
                  <a:off x="3689636" y="4524213"/>
                  <a:ext cx="1117098" cy="261611"/>
                  <a:chOff x="3204783" y="4692904"/>
                  <a:chExt cx="1117098" cy="261611"/>
                </a:xfrm>
              </p:grpSpPr>
              <p:cxnSp>
                <p:nvCxnSpPr>
                  <p:cNvPr id="35" name="直線コネクタ 34"/>
                  <p:cNvCxnSpPr/>
                  <p:nvPr/>
                </p:nvCxnSpPr>
                <p:spPr>
                  <a:xfrm flipV="1">
                    <a:off x="3461089" y="4692904"/>
                    <a:ext cx="35999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テキスト ボックス 35"/>
                  <p:cNvSpPr txBox="1"/>
                  <p:nvPr/>
                </p:nvSpPr>
                <p:spPr>
                  <a:xfrm>
                    <a:off x="3204783" y="4692905"/>
                    <a:ext cx="1117098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kumimoji="1" lang="en-US" altLang="ja-JP" sz="1100" dirty="0" smtClean="0">
                        <a:latin typeface="Helvetica"/>
                        <a:cs typeface="Helvetica"/>
                      </a:rPr>
                      <a:t>1Kb</a:t>
                    </a:r>
                    <a:endParaRPr kumimoji="1" lang="ja-JP" altLang="en-US" sz="1100" dirty="0">
                      <a:latin typeface="Helvetica"/>
                      <a:cs typeface="Helvetica"/>
                    </a:endParaRPr>
                  </a:p>
                </p:txBody>
              </p:sp>
            </p:grpSp>
            <p:grpSp>
              <p:nvGrpSpPr>
                <p:cNvPr id="23" name="図形グループ 90"/>
                <p:cNvGrpSpPr>
                  <a:grpSpLocks/>
                </p:cNvGrpSpPr>
                <p:nvPr/>
              </p:nvGrpSpPr>
              <p:grpSpPr>
                <a:xfrm>
                  <a:off x="2991888" y="4283113"/>
                  <a:ext cx="198910" cy="128804"/>
                  <a:chOff x="2504641" y="1475819"/>
                  <a:chExt cx="1033396" cy="130646"/>
                </a:xfrm>
              </p:grpSpPr>
              <p:sp>
                <p:nvSpPr>
                  <p:cNvPr id="33" name="正方形/長方形 32"/>
                  <p:cNvSpPr>
                    <a:spLocks noChangeAspect="1"/>
                  </p:cNvSpPr>
                  <p:nvPr/>
                </p:nvSpPr>
                <p:spPr bwMode="auto">
                  <a:xfrm>
                    <a:off x="2504641" y="1475819"/>
                    <a:ext cx="576000" cy="130646"/>
                  </a:xfrm>
                  <a:prstGeom prst="rect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  <p:sp>
                <p:nvSpPr>
                  <p:cNvPr id="34" name="二等辺三角形 33"/>
                  <p:cNvSpPr/>
                  <p:nvPr/>
                </p:nvSpPr>
                <p:spPr bwMode="auto">
                  <a:xfrm rot="5400000">
                    <a:off x="3245015" y="1311761"/>
                    <a:ext cx="128962" cy="457082"/>
                  </a:xfrm>
                  <a:prstGeom prst="triangle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</p:grpSp>
            <p:grpSp>
              <p:nvGrpSpPr>
                <p:cNvPr id="24" name="図形グループ 91"/>
                <p:cNvGrpSpPr>
                  <a:grpSpLocks/>
                </p:cNvGrpSpPr>
                <p:nvPr/>
              </p:nvGrpSpPr>
              <p:grpSpPr>
                <a:xfrm>
                  <a:off x="4443303" y="4283115"/>
                  <a:ext cx="198910" cy="128804"/>
                  <a:chOff x="2504641" y="1475819"/>
                  <a:chExt cx="1033396" cy="130646"/>
                </a:xfrm>
              </p:grpSpPr>
              <p:sp>
                <p:nvSpPr>
                  <p:cNvPr id="31" name="正方形/長方形 30"/>
                  <p:cNvSpPr>
                    <a:spLocks noChangeAspect="1"/>
                  </p:cNvSpPr>
                  <p:nvPr/>
                </p:nvSpPr>
                <p:spPr bwMode="auto">
                  <a:xfrm>
                    <a:off x="2504641" y="1475819"/>
                    <a:ext cx="576000" cy="130646"/>
                  </a:xfrm>
                  <a:prstGeom prst="rect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  <p:sp>
                <p:nvSpPr>
                  <p:cNvPr id="32" name="二等辺三角形 31"/>
                  <p:cNvSpPr/>
                  <p:nvPr/>
                </p:nvSpPr>
                <p:spPr bwMode="auto">
                  <a:xfrm rot="5400000">
                    <a:off x="3245015" y="1311761"/>
                    <a:ext cx="128962" cy="457082"/>
                  </a:xfrm>
                  <a:prstGeom prst="triangle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</p:grpSp>
            <p:grpSp>
              <p:nvGrpSpPr>
                <p:cNvPr id="25" name="図形グループ 92"/>
                <p:cNvGrpSpPr>
                  <a:grpSpLocks/>
                </p:cNvGrpSpPr>
                <p:nvPr/>
              </p:nvGrpSpPr>
              <p:grpSpPr>
                <a:xfrm>
                  <a:off x="5932518" y="4283117"/>
                  <a:ext cx="198910" cy="128804"/>
                  <a:chOff x="2504641" y="1475819"/>
                  <a:chExt cx="1033396" cy="130646"/>
                </a:xfrm>
              </p:grpSpPr>
              <p:sp>
                <p:nvSpPr>
                  <p:cNvPr id="29" name="正方形/長方形 28"/>
                  <p:cNvSpPr>
                    <a:spLocks noChangeAspect="1"/>
                  </p:cNvSpPr>
                  <p:nvPr/>
                </p:nvSpPr>
                <p:spPr bwMode="auto">
                  <a:xfrm>
                    <a:off x="2504641" y="1475819"/>
                    <a:ext cx="576000" cy="130646"/>
                  </a:xfrm>
                  <a:prstGeom prst="rect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  <p:sp>
                <p:nvSpPr>
                  <p:cNvPr id="30" name="二等辺三角形 29"/>
                  <p:cNvSpPr/>
                  <p:nvPr/>
                </p:nvSpPr>
                <p:spPr bwMode="auto">
                  <a:xfrm rot="5400000">
                    <a:off x="3245015" y="1311761"/>
                    <a:ext cx="128962" cy="457082"/>
                  </a:xfrm>
                  <a:prstGeom prst="triangle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</p:grpSp>
            <p:grpSp>
              <p:nvGrpSpPr>
                <p:cNvPr id="26" name="図形グループ 93"/>
                <p:cNvGrpSpPr>
                  <a:grpSpLocks/>
                </p:cNvGrpSpPr>
                <p:nvPr/>
              </p:nvGrpSpPr>
              <p:grpSpPr>
                <a:xfrm>
                  <a:off x="7743933" y="4284085"/>
                  <a:ext cx="198910" cy="128804"/>
                  <a:chOff x="2504641" y="1475819"/>
                  <a:chExt cx="1033396" cy="130646"/>
                </a:xfrm>
              </p:grpSpPr>
              <p:sp>
                <p:nvSpPr>
                  <p:cNvPr id="27" name="正方形/長方形 26"/>
                  <p:cNvSpPr>
                    <a:spLocks noChangeAspect="1"/>
                  </p:cNvSpPr>
                  <p:nvPr/>
                </p:nvSpPr>
                <p:spPr bwMode="auto">
                  <a:xfrm>
                    <a:off x="2504641" y="1475819"/>
                    <a:ext cx="576000" cy="130646"/>
                  </a:xfrm>
                  <a:prstGeom prst="rect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  <p:sp>
                <p:nvSpPr>
                  <p:cNvPr id="28" name="二等辺三角形 27"/>
                  <p:cNvSpPr/>
                  <p:nvPr/>
                </p:nvSpPr>
                <p:spPr bwMode="auto">
                  <a:xfrm rot="5400000">
                    <a:off x="3245015" y="1311761"/>
                    <a:ext cx="128962" cy="457082"/>
                  </a:xfrm>
                  <a:prstGeom prst="triangle">
                    <a:avLst/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</p:grpSp>
          </p:grpSp>
          <p:sp>
            <p:nvSpPr>
              <p:cNvPr id="15" name="テキスト ボックス 14"/>
              <p:cNvSpPr txBox="1"/>
              <p:nvPr/>
            </p:nvSpPr>
            <p:spPr>
              <a:xfrm>
                <a:off x="1264454" y="1314106"/>
                <a:ext cx="3891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L11</a:t>
                </a:r>
                <a:endParaRPr kumimoji="1" lang="ja-JP" altLang="en-US" sz="1000" dirty="0">
                  <a:latin typeface="Helvetica"/>
                  <a:cs typeface="Helvetica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1259727" y="1880521"/>
                <a:ext cx="3986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L12</a:t>
                </a:r>
                <a:endParaRPr kumimoji="1" lang="ja-JP" altLang="en-US" sz="1000" dirty="0">
                  <a:latin typeface="Helvetica"/>
                  <a:cs typeface="Helvetica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1259727" y="2463787"/>
                <a:ext cx="3986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L13</a:t>
                </a:r>
                <a:endParaRPr kumimoji="1" lang="ja-JP" altLang="en-US" sz="1000" dirty="0">
                  <a:latin typeface="Helvetica"/>
                  <a:cs typeface="Helvetica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1259727" y="3046929"/>
                <a:ext cx="3986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L14</a:t>
                </a:r>
                <a:endParaRPr kumimoji="1" lang="ja-JP" altLang="en-US" sz="1000" dirty="0">
                  <a:latin typeface="Helvetica"/>
                  <a:cs typeface="Helvetica"/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1259727" y="3754802"/>
                <a:ext cx="3986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L15</a:t>
                </a:r>
                <a:endParaRPr kumimoji="1" lang="ja-JP" altLang="en-US" sz="1000" dirty="0">
                  <a:latin typeface="Helvetica"/>
                  <a:cs typeface="Helvetica"/>
                </a:endParaRPr>
              </a:p>
            </p:txBody>
          </p:sp>
        </p:grpSp>
      </p:grpSp>
      <p:grpSp>
        <p:nvGrpSpPr>
          <p:cNvPr id="41" name="図形グループ 142"/>
          <p:cNvGrpSpPr/>
          <p:nvPr/>
        </p:nvGrpSpPr>
        <p:grpSpPr>
          <a:xfrm>
            <a:off x="8481793" y="96281"/>
            <a:ext cx="589399" cy="3889040"/>
            <a:chOff x="7105535" y="287414"/>
            <a:chExt cx="589399" cy="3889040"/>
          </a:xfrm>
        </p:grpSpPr>
        <p:grpSp>
          <p:nvGrpSpPr>
            <p:cNvPr id="42" name="図形グループ 29"/>
            <p:cNvGrpSpPr/>
            <p:nvPr/>
          </p:nvGrpSpPr>
          <p:grpSpPr>
            <a:xfrm>
              <a:off x="7105535" y="287414"/>
              <a:ext cx="313044" cy="3889040"/>
              <a:chOff x="7105535" y="287414"/>
              <a:chExt cx="313044" cy="3889040"/>
            </a:xfrm>
          </p:grpSpPr>
          <p:sp>
            <p:nvSpPr>
              <p:cNvPr id="45" name="角丸四角形 44"/>
              <p:cNvSpPr/>
              <p:nvPr/>
            </p:nvSpPr>
            <p:spPr bwMode="auto">
              <a:xfrm>
                <a:off x="7193621" y="864454"/>
                <a:ext cx="136873" cy="331200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7105535" y="287414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elvetica"/>
                    <a:cs typeface="Helvetica"/>
                  </a:rPr>
                  <a:t>8</a:t>
                </a:r>
                <a:endParaRPr kumimoji="1" lang="ja-JP" altLang="en-US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43" name="正方形/長方形 42"/>
            <p:cNvSpPr/>
            <p:nvPr/>
          </p:nvSpPr>
          <p:spPr bwMode="auto">
            <a:xfrm>
              <a:off x="7190556" y="2533545"/>
              <a:ext cx="143998" cy="457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7296305" y="2429227"/>
              <a:ext cx="3986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 smtClean="0">
                  <a:latin typeface="Helvetica"/>
                  <a:cs typeface="Helvetica"/>
                </a:rPr>
                <a:t>L18</a:t>
              </a:r>
              <a:endParaRPr kumimoji="1" lang="ja-JP" altLang="en-US" sz="1000" dirty="0">
                <a:latin typeface="Helvetica"/>
                <a:cs typeface="Helvetica"/>
              </a:endParaRPr>
            </a:p>
          </p:txBody>
        </p:sp>
      </p:grpSp>
      <p:grpSp>
        <p:nvGrpSpPr>
          <p:cNvPr id="47" name="図形グループ 145"/>
          <p:cNvGrpSpPr/>
          <p:nvPr/>
        </p:nvGrpSpPr>
        <p:grpSpPr>
          <a:xfrm>
            <a:off x="4672442" y="96281"/>
            <a:ext cx="567336" cy="3889040"/>
            <a:chOff x="4004664" y="249780"/>
            <a:chExt cx="567336" cy="3889040"/>
          </a:xfrm>
        </p:grpSpPr>
        <p:grpSp>
          <p:nvGrpSpPr>
            <p:cNvPr id="48" name="図形グループ 25"/>
            <p:cNvGrpSpPr/>
            <p:nvPr/>
          </p:nvGrpSpPr>
          <p:grpSpPr>
            <a:xfrm>
              <a:off x="4004664" y="249780"/>
              <a:ext cx="313044" cy="3889040"/>
              <a:chOff x="2794103" y="287414"/>
              <a:chExt cx="313044" cy="3889040"/>
            </a:xfrm>
          </p:grpSpPr>
          <p:sp>
            <p:nvSpPr>
              <p:cNvPr id="51" name="角丸四角形 50"/>
              <p:cNvSpPr/>
              <p:nvPr/>
            </p:nvSpPr>
            <p:spPr bwMode="auto">
              <a:xfrm>
                <a:off x="2882189" y="864454"/>
                <a:ext cx="136873" cy="331200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2794103" y="287414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elvetica"/>
                    <a:cs typeface="Helvetica"/>
                  </a:rPr>
                  <a:t>4</a:t>
                </a:r>
                <a:endParaRPr kumimoji="1" lang="ja-JP" altLang="en-US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49" name="正方形/長方形 48"/>
            <p:cNvSpPr/>
            <p:nvPr/>
          </p:nvSpPr>
          <p:spPr bwMode="auto">
            <a:xfrm>
              <a:off x="4087912" y="2636419"/>
              <a:ext cx="143998" cy="457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173371" y="2540653"/>
              <a:ext cx="3986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>
                  <a:latin typeface="Helvetica"/>
                  <a:cs typeface="Helvetica"/>
                </a:rPr>
                <a:t>L19</a:t>
              </a:r>
            </a:p>
          </p:txBody>
        </p:sp>
      </p:grpSp>
      <p:grpSp>
        <p:nvGrpSpPr>
          <p:cNvPr id="53" name="図形グループ 148"/>
          <p:cNvGrpSpPr/>
          <p:nvPr/>
        </p:nvGrpSpPr>
        <p:grpSpPr>
          <a:xfrm>
            <a:off x="3712809" y="96281"/>
            <a:ext cx="564198" cy="4033040"/>
            <a:chOff x="3356071" y="287414"/>
            <a:chExt cx="564198" cy="4033040"/>
          </a:xfrm>
        </p:grpSpPr>
        <p:grpSp>
          <p:nvGrpSpPr>
            <p:cNvPr id="54" name="図形グループ 24"/>
            <p:cNvGrpSpPr/>
            <p:nvPr/>
          </p:nvGrpSpPr>
          <p:grpSpPr>
            <a:xfrm>
              <a:off x="3356071" y="287414"/>
              <a:ext cx="313044" cy="4033040"/>
              <a:chOff x="1869659" y="287414"/>
              <a:chExt cx="313044" cy="4033040"/>
            </a:xfrm>
          </p:grpSpPr>
          <p:sp>
            <p:nvSpPr>
              <p:cNvPr id="57" name="角丸四角形 56"/>
              <p:cNvSpPr/>
              <p:nvPr/>
            </p:nvSpPr>
            <p:spPr bwMode="auto">
              <a:xfrm>
                <a:off x="1957745" y="864454"/>
                <a:ext cx="136873" cy="345600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1869659" y="287414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elvetica"/>
                    <a:cs typeface="Helvetica"/>
                  </a:rPr>
                  <a:t>3</a:t>
                </a:r>
                <a:endParaRPr kumimoji="1" lang="ja-JP" altLang="en-US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55" name="正方形/長方形 54"/>
            <p:cNvSpPr/>
            <p:nvPr/>
          </p:nvSpPr>
          <p:spPr bwMode="auto">
            <a:xfrm>
              <a:off x="3440392" y="1075611"/>
              <a:ext cx="143998" cy="457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521640" y="980282"/>
              <a:ext cx="3986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>
                  <a:latin typeface="Helvetica"/>
                  <a:cs typeface="Helvetica"/>
                </a:rPr>
                <a:t>L20</a:t>
              </a:r>
            </a:p>
          </p:txBody>
        </p:sp>
      </p:grpSp>
      <p:grpSp>
        <p:nvGrpSpPr>
          <p:cNvPr id="59" name="図形グループ 157"/>
          <p:cNvGrpSpPr/>
          <p:nvPr/>
        </p:nvGrpSpPr>
        <p:grpSpPr>
          <a:xfrm>
            <a:off x="6497588" y="96281"/>
            <a:ext cx="575024" cy="4177040"/>
            <a:chOff x="5475570" y="249780"/>
            <a:chExt cx="575024" cy="4177040"/>
          </a:xfrm>
        </p:grpSpPr>
        <p:grpSp>
          <p:nvGrpSpPr>
            <p:cNvPr id="60" name="図形グループ 139"/>
            <p:cNvGrpSpPr/>
            <p:nvPr/>
          </p:nvGrpSpPr>
          <p:grpSpPr>
            <a:xfrm>
              <a:off x="5475570" y="249780"/>
              <a:ext cx="575024" cy="4177040"/>
              <a:chOff x="5354610" y="288716"/>
              <a:chExt cx="575024" cy="4177040"/>
            </a:xfrm>
          </p:grpSpPr>
          <p:sp>
            <p:nvSpPr>
              <p:cNvPr id="62" name="角丸四角形 61"/>
              <p:cNvSpPr/>
              <p:nvPr/>
            </p:nvSpPr>
            <p:spPr bwMode="auto">
              <a:xfrm>
                <a:off x="5442696" y="865756"/>
                <a:ext cx="136873" cy="360000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5354610" y="288716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elvetica"/>
                    <a:cs typeface="Helvetica"/>
                  </a:rPr>
                  <a:t>6</a:t>
                </a:r>
                <a:endParaRPr kumimoji="1" lang="ja-JP" altLang="en-US" dirty="0">
                  <a:latin typeface="Helvetica"/>
                  <a:cs typeface="Helvetica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 bwMode="auto">
              <a:xfrm>
                <a:off x="5437535" y="2427066"/>
                <a:ext cx="143998" cy="4571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5531005" y="2283978"/>
                <a:ext cx="3986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L10</a:t>
                </a:r>
              </a:p>
              <a:p>
                <a:r>
                  <a:rPr lang="en-US" altLang="ja-JP" sz="1000" dirty="0" smtClean="0">
                    <a:latin typeface="Helvetica"/>
                    <a:cs typeface="Helvetica"/>
                  </a:rPr>
                  <a:t>L17</a:t>
                </a:r>
                <a:endParaRPr kumimoji="1" lang="ja-JP" altLang="en-US" sz="1000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61" name="正方形/長方形 60"/>
            <p:cNvSpPr/>
            <p:nvPr/>
          </p:nvSpPr>
          <p:spPr bwMode="auto">
            <a:xfrm>
              <a:off x="5559419" y="2458980"/>
              <a:ext cx="143998" cy="457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</p:grpSp>
      <p:grpSp>
        <p:nvGrpSpPr>
          <p:cNvPr id="66" name="図形グループ 156"/>
          <p:cNvGrpSpPr/>
          <p:nvPr/>
        </p:nvGrpSpPr>
        <p:grpSpPr>
          <a:xfrm>
            <a:off x="2102530" y="96281"/>
            <a:ext cx="1342121" cy="5227460"/>
            <a:chOff x="1745792" y="249780"/>
            <a:chExt cx="1342121" cy="5227460"/>
          </a:xfrm>
        </p:grpSpPr>
        <p:grpSp>
          <p:nvGrpSpPr>
            <p:cNvPr id="67" name="図形グループ 135"/>
            <p:cNvGrpSpPr/>
            <p:nvPr/>
          </p:nvGrpSpPr>
          <p:grpSpPr>
            <a:xfrm>
              <a:off x="1745792" y="249780"/>
              <a:ext cx="1342121" cy="4838256"/>
              <a:chOff x="1745792" y="287414"/>
              <a:chExt cx="1342121" cy="4838256"/>
            </a:xfrm>
          </p:grpSpPr>
          <p:grpSp>
            <p:nvGrpSpPr>
              <p:cNvPr id="71" name="図形グループ 80"/>
              <p:cNvGrpSpPr/>
              <p:nvPr/>
            </p:nvGrpSpPr>
            <p:grpSpPr>
              <a:xfrm>
                <a:off x="1745792" y="287414"/>
                <a:ext cx="1342121" cy="3889040"/>
                <a:chOff x="1072086" y="287414"/>
                <a:chExt cx="1342121" cy="3889040"/>
              </a:xfrm>
            </p:grpSpPr>
            <p:grpSp>
              <p:nvGrpSpPr>
                <p:cNvPr id="78" name="図形グループ 23"/>
                <p:cNvGrpSpPr/>
                <p:nvPr/>
              </p:nvGrpSpPr>
              <p:grpSpPr>
                <a:xfrm>
                  <a:off x="1072086" y="287414"/>
                  <a:ext cx="313044" cy="3313040"/>
                  <a:chOff x="1072086" y="287414"/>
                  <a:chExt cx="313044" cy="3313040"/>
                </a:xfrm>
              </p:grpSpPr>
              <p:sp>
                <p:nvSpPr>
                  <p:cNvPr id="106" name="角丸四角形 105"/>
                  <p:cNvSpPr/>
                  <p:nvPr/>
                </p:nvSpPr>
                <p:spPr bwMode="auto">
                  <a:xfrm>
                    <a:off x="1160172" y="864454"/>
                    <a:ext cx="136873" cy="27360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 w="190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1" lang="ja-JP" altLang="en-US">
                      <a:latin typeface="Helvetica" pitchFamily="34" charset="0"/>
                      <a:cs typeface="Helvetica" pitchFamily="34" charset="0"/>
                    </a:endParaRPr>
                  </a:p>
                </p:txBody>
              </p:sp>
              <p:sp>
                <p:nvSpPr>
                  <p:cNvPr id="107" name="テキスト ボックス 106"/>
                  <p:cNvSpPr txBox="1"/>
                  <p:nvPr/>
                </p:nvSpPr>
                <p:spPr>
                  <a:xfrm>
                    <a:off x="1072086" y="287414"/>
                    <a:ext cx="3130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dirty="0" smtClean="0">
                        <a:latin typeface="Helvetica"/>
                        <a:cs typeface="Helvetica"/>
                      </a:rPr>
                      <a:t>2</a:t>
                    </a:r>
                    <a:endParaRPr kumimoji="1" lang="ja-JP" altLang="en-US" dirty="0">
                      <a:latin typeface="Helvetica"/>
                      <a:cs typeface="Helvetica"/>
                    </a:endParaRPr>
                  </a:p>
                </p:txBody>
              </p:sp>
            </p:grpSp>
            <p:sp>
              <p:nvSpPr>
                <p:cNvPr id="79" name="正方形/長方形 78"/>
                <p:cNvSpPr/>
                <p:nvPr/>
              </p:nvSpPr>
              <p:spPr bwMode="auto">
                <a:xfrm>
                  <a:off x="1156459" y="2035136"/>
                  <a:ext cx="143998" cy="4571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1" lang="ja-JP" alt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grpSp>
              <p:nvGrpSpPr>
                <p:cNvPr id="80" name="図形グループ 34"/>
                <p:cNvGrpSpPr/>
                <p:nvPr/>
              </p:nvGrpSpPr>
              <p:grpSpPr>
                <a:xfrm rot="5400000">
                  <a:off x="618054" y="2225536"/>
                  <a:ext cx="2411957" cy="522879"/>
                  <a:chOff x="1293815" y="2032697"/>
                  <a:chExt cx="7091995" cy="522879"/>
                </a:xfrm>
              </p:grpSpPr>
              <p:cxnSp>
                <p:nvCxnSpPr>
                  <p:cNvPr id="91" name="直線コネクタ 90"/>
                  <p:cNvCxnSpPr/>
                  <p:nvPr/>
                </p:nvCxnSpPr>
                <p:spPr>
                  <a:xfrm flipV="1">
                    <a:off x="1293815" y="2098757"/>
                    <a:ext cx="709199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2" name="図形グループ 36"/>
                  <p:cNvGrpSpPr>
                    <a:grpSpLocks/>
                  </p:cNvGrpSpPr>
                  <p:nvPr/>
                </p:nvGrpSpPr>
                <p:grpSpPr>
                  <a:xfrm flipH="1">
                    <a:off x="1407888" y="2034355"/>
                    <a:ext cx="108001" cy="128804"/>
                    <a:chOff x="2504641" y="1475819"/>
                    <a:chExt cx="693921" cy="130646"/>
                  </a:xfrm>
                </p:grpSpPr>
                <p:sp>
                  <p:nvSpPr>
                    <p:cNvPr id="104" name="正方形/長方形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04641" y="1475819"/>
                      <a:ext cx="293751" cy="130646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  <p:sp>
                  <p:nvSpPr>
                    <p:cNvPr id="105" name="二等辺三角形 104"/>
                    <p:cNvSpPr/>
                    <p:nvPr/>
                  </p:nvSpPr>
                  <p:spPr bwMode="auto">
                    <a:xfrm rot="5400000">
                      <a:off x="2933996" y="1340217"/>
                      <a:ext cx="128962" cy="400171"/>
                    </a:xfrm>
                    <a:prstGeom prst="triangle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</p:grpSp>
              <p:grpSp>
                <p:nvGrpSpPr>
                  <p:cNvPr id="93" name="図形グループ 37"/>
                  <p:cNvGrpSpPr>
                    <a:grpSpLocks/>
                  </p:cNvGrpSpPr>
                  <p:nvPr/>
                </p:nvGrpSpPr>
                <p:grpSpPr>
                  <a:xfrm flipH="1">
                    <a:off x="2883887" y="2032697"/>
                    <a:ext cx="108001" cy="128804"/>
                    <a:chOff x="2504641" y="1475819"/>
                    <a:chExt cx="693921" cy="130646"/>
                  </a:xfrm>
                </p:grpSpPr>
                <p:sp>
                  <p:nvSpPr>
                    <p:cNvPr id="102" name="正方形/長方形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04641" y="1475819"/>
                      <a:ext cx="293751" cy="130646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  <p:sp>
                  <p:nvSpPr>
                    <p:cNvPr id="103" name="二等辺三角形 102"/>
                    <p:cNvSpPr/>
                    <p:nvPr/>
                  </p:nvSpPr>
                  <p:spPr bwMode="auto">
                    <a:xfrm rot="5400000">
                      <a:off x="2933996" y="1340217"/>
                      <a:ext cx="128962" cy="400171"/>
                    </a:xfrm>
                    <a:prstGeom prst="triangle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</p:grpSp>
              <p:grpSp>
                <p:nvGrpSpPr>
                  <p:cNvPr id="94" name="図形グループ 38"/>
                  <p:cNvGrpSpPr>
                    <a:grpSpLocks/>
                  </p:cNvGrpSpPr>
                  <p:nvPr/>
                </p:nvGrpSpPr>
                <p:grpSpPr>
                  <a:xfrm flipH="1">
                    <a:off x="4943501" y="2032697"/>
                    <a:ext cx="108001" cy="128804"/>
                    <a:chOff x="2504641" y="1475819"/>
                    <a:chExt cx="693921" cy="130646"/>
                  </a:xfrm>
                </p:grpSpPr>
                <p:sp>
                  <p:nvSpPr>
                    <p:cNvPr id="100" name="正方形/長方形 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04641" y="1475819"/>
                      <a:ext cx="293751" cy="130646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  <p:sp>
                  <p:nvSpPr>
                    <p:cNvPr id="101" name="二等辺三角形 100"/>
                    <p:cNvSpPr/>
                    <p:nvPr/>
                  </p:nvSpPr>
                  <p:spPr bwMode="auto">
                    <a:xfrm rot="5400000">
                      <a:off x="2933996" y="1340217"/>
                      <a:ext cx="128962" cy="400171"/>
                    </a:xfrm>
                    <a:prstGeom prst="triangle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</p:grpSp>
              <p:grpSp>
                <p:nvGrpSpPr>
                  <p:cNvPr id="95" name="図形グループ 39"/>
                  <p:cNvGrpSpPr>
                    <a:grpSpLocks/>
                  </p:cNvGrpSpPr>
                  <p:nvPr/>
                </p:nvGrpSpPr>
                <p:grpSpPr>
                  <a:xfrm flipH="1">
                    <a:off x="8138440" y="2032697"/>
                    <a:ext cx="108001" cy="128804"/>
                    <a:chOff x="2504641" y="1475819"/>
                    <a:chExt cx="693921" cy="130646"/>
                  </a:xfrm>
                </p:grpSpPr>
                <p:sp>
                  <p:nvSpPr>
                    <p:cNvPr id="98" name="正方形/長方形 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04641" y="1475819"/>
                      <a:ext cx="293751" cy="130646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  <p:sp>
                  <p:nvSpPr>
                    <p:cNvPr id="99" name="二等辺三角形 98"/>
                    <p:cNvSpPr/>
                    <p:nvPr/>
                  </p:nvSpPr>
                  <p:spPr bwMode="auto">
                    <a:xfrm rot="5400000">
                      <a:off x="2933996" y="1340217"/>
                      <a:ext cx="128962" cy="400171"/>
                    </a:xfrm>
                    <a:prstGeom prst="triangle">
                      <a:avLst/>
                    </a:prstGeom>
                    <a:solidFill>
                      <a:srgbClr val="000000"/>
                    </a:solidFill>
                    <a:ln w="190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endParaRPr kumimoji="1" lang="ja-JP" altLang="en-US">
                        <a:latin typeface="Helvetica" pitchFamily="34" charset="0"/>
                        <a:cs typeface="Helvetica" pitchFamily="34" charset="0"/>
                      </a:endParaRPr>
                    </a:p>
                  </p:txBody>
                </p:sp>
              </p:grpSp>
              <p:cxnSp>
                <p:nvCxnSpPr>
                  <p:cNvPr id="96" name="直線コネクタ 95"/>
                  <p:cNvCxnSpPr/>
                  <p:nvPr/>
                </p:nvCxnSpPr>
                <p:spPr>
                  <a:xfrm flipV="1">
                    <a:off x="3511247" y="2293965"/>
                    <a:ext cx="46799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テキスト ボックス 96"/>
                  <p:cNvSpPr txBox="1"/>
                  <p:nvPr/>
                </p:nvSpPr>
                <p:spPr>
                  <a:xfrm>
                    <a:off x="3005817" y="2293966"/>
                    <a:ext cx="1280995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kumimoji="1" lang="en-US" altLang="ja-JP" sz="1100" dirty="0" smtClean="0">
                        <a:latin typeface="Helvetica"/>
                        <a:cs typeface="Helvetica"/>
                      </a:rPr>
                      <a:t>5Kb</a:t>
                    </a:r>
                    <a:endParaRPr kumimoji="1" lang="ja-JP" altLang="en-US" sz="1100" dirty="0">
                      <a:latin typeface="Helvetica"/>
                      <a:cs typeface="Helvetica"/>
                    </a:endParaRPr>
                  </a:p>
                </p:txBody>
              </p:sp>
            </p:grpSp>
            <p:cxnSp>
              <p:nvCxnSpPr>
                <p:cNvPr id="81" name="直線コネクタ 80"/>
                <p:cNvCxnSpPr>
                  <a:stCxn id="79" idx="3"/>
                  <a:endCxn id="105" idx="4"/>
                </p:cNvCxnSpPr>
                <p:nvPr/>
              </p:nvCxnSpPr>
              <p:spPr>
                <a:xfrm flipV="1">
                  <a:off x="1300457" y="1340974"/>
                  <a:ext cx="656210" cy="717022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  <a:prstDash val="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コネクタ 81"/>
                <p:cNvCxnSpPr>
                  <a:stCxn id="79" idx="3"/>
                  <a:endCxn id="98" idx="2"/>
                </p:cNvCxnSpPr>
                <p:nvPr/>
              </p:nvCxnSpPr>
              <p:spPr>
                <a:xfrm>
                  <a:off x="1300457" y="2057996"/>
                  <a:ext cx="656211" cy="1579784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  <a:prstDash val="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/>
                <p:cNvCxnSpPr>
                  <a:stCxn id="79" idx="3"/>
                  <a:endCxn id="85" idx="1"/>
                </p:cNvCxnSpPr>
                <p:nvPr/>
              </p:nvCxnSpPr>
              <p:spPr>
                <a:xfrm flipV="1">
                  <a:off x="1300457" y="998220"/>
                  <a:ext cx="718954" cy="1059776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  <a:prstDash val="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/>
                <p:cNvCxnSpPr>
                  <a:stCxn id="79" idx="3"/>
                  <a:endCxn id="86" idx="1"/>
                </p:cNvCxnSpPr>
                <p:nvPr/>
              </p:nvCxnSpPr>
              <p:spPr>
                <a:xfrm>
                  <a:off x="1300457" y="2057996"/>
                  <a:ext cx="738548" cy="1995348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  <a:prstDash val="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テキスト ボックス 84"/>
                <p:cNvSpPr txBox="1"/>
                <p:nvPr/>
              </p:nvSpPr>
              <p:spPr>
                <a:xfrm>
                  <a:off x="2019411" y="875109"/>
                  <a:ext cx="32730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00" dirty="0" smtClean="0">
                      <a:latin typeface="Helvetica"/>
                      <a:cs typeface="Helvetica"/>
                    </a:rPr>
                    <a:t>L5</a:t>
                  </a:r>
                  <a:endParaRPr kumimoji="1" lang="ja-JP" altLang="en-US" sz="1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2039005" y="3930233"/>
                  <a:ext cx="32730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00" dirty="0" smtClean="0">
                      <a:latin typeface="Helvetica"/>
                      <a:cs typeface="Helvetica"/>
                    </a:rPr>
                    <a:t>L6</a:t>
                  </a:r>
                  <a:endParaRPr kumimoji="1" lang="ja-JP" altLang="en-US" sz="1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87" name="テキスト ボックス 86"/>
                <p:cNvSpPr txBox="1"/>
                <p:nvPr/>
              </p:nvSpPr>
              <p:spPr>
                <a:xfrm>
                  <a:off x="2086899" y="1217863"/>
                  <a:ext cx="32730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00" dirty="0" smtClean="0">
                      <a:latin typeface="Helvetica"/>
                      <a:cs typeface="Helvetica"/>
                    </a:rPr>
                    <a:t>L4</a:t>
                  </a:r>
                  <a:endParaRPr kumimoji="1" lang="ja-JP" altLang="en-US" sz="1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88" name="テキスト ボックス 87"/>
                <p:cNvSpPr txBox="1"/>
                <p:nvPr/>
              </p:nvSpPr>
              <p:spPr>
                <a:xfrm>
                  <a:off x="2086899" y="1698662"/>
                  <a:ext cx="32730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00" dirty="0" smtClean="0">
                      <a:latin typeface="Helvetica"/>
                      <a:cs typeface="Helvetica"/>
                    </a:rPr>
                    <a:t>L1</a:t>
                  </a:r>
                  <a:endParaRPr kumimoji="1" lang="ja-JP" altLang="en-US" sz="1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086899" y="2435860"/>
                  <a:ext cx="32730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00" dirty="0" smtClean="0">
                      <a:latin typeface="Helvetica"/>
                      <a:cs typeface="Helvetica"/>
                    </a:rPr>
                    <a:t>L3</a:t>
                  </a:r>
                  <a:endParaRPr kumimoji="1" lang="ja-JP" altLang="en-US" sz="1000" dirty="0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90" name="テキスト ボックス 89"/>
                <p:cNvSpPr txBox="1"/>
                <p:nvPr/>
              </p:nvSpPr>
              <p:spPr>
                <a:xfrm>
                  <a:off x="2086899" y="3506895"/>
                  <a:ext cx="32730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00" dirty="0" smtClean="0">
                      <a:latin typeface="Helvetica"/>
                      <a:cs typeface="Helvetica"/>
                    </a:rPr>
                    <a:t>L2</a:t>
                  </a:r>
                  <a:endParaRPr kumimoji="1" lang="ja-JP" altLang="en-US" sz="1000" dirty="0">
                    <a:latin typeface="Helvetica"/>
                    <a:cs typeface="Helvetica"/>
                  </a:endParaRPr>
                </a:p>
              </p:txBody>
            </p:sp>
          </p:grpSp>
          <p:sp>
            <p:nvSpPr>
              <p:cNvPr id="72" name="正方形/長方形 71"/>
              <p:cNvSpPr/>
              <p:nvPr/>
            </p:nvSpPr>
            <p:spPr bwMode="auto">
              <a:xfrm>
                <a:off x="1831073" y="2221782"/>
                <a:ext cx="143998" cy="4571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73" name="正方形/長方形 72"/>
              <p:cNvSpPr/>
              <p:nvPr/>
            </p:nvSpPr>
            <p:spPr bwMode="auto">
              <a:xfrm>
                <a:off x="1829350" y="2711809"/>
                <a:ext cx="143998" cy="4571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cxnSp>
            <p:nvCxnSpPr>
              <p:cNvPr id="74" name="直線コネクタ 73"/>
              <p:cNvCxnSpPr>
                <a:stCxn id="72" idx="3"/>
                <a:endCxn id="76" idx="1"/>
              </p:cNvCxnSpPr>
              <p:nvPr/>
            </p:nvCxnSpPr>
            <p:spPr>
              <a:xfrm>
                <a:off x="1975071" y="2244642"/>
                <a:ext cx="737640" cy="2322368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>
                <a:stCxn id="73" idx="3"/>
                <a:endCxn id="77" idx="1"/>
              </p:cNvCxnSpPr>
              <p:nvPr/>
            </p:nvCxnSpPr>
            <p:spPr>
              <a:xfrm>
                <a:off x="1973348" y="2734669"/>
                <a:ext cx="739363" cy="2267891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/>
              <p:cNvSpPr txBox="1"/>
              <p:nvPr/>
            </p:nvSpPr>
            <p:spPr>
              <a:xfrm>
                <a:off x="2712711" y="4443899"/>
                <a:ext cx="3273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L7</a:t>
                </a:r>
                <a:endParaRPr kumimoji="1" lang="ja-JP" altLang="en-US" sz="1000" dirty="0">
                  <a:latin typeface="Helvetica"/>
                  <a:cs typeface="Helvetica"/>
                </a:endParaRPr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2712711" y="4879449"/>
                <a:ext cx="3273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 smtClean="0">
                    <a:latin typeface="Helvetica"/>
                    <a:cs typeface="Helvetica"/>
                  </a:rPr>
                  <a:t>L8</a:t>
                </a:r>
              </a:p>
            </p:txBody>
          </p:sp>
        </p:grpSp>
        <p:sp>
          <p:nvSpPr>
            <p:cNvPr id="68" name="正方形/長方形 67"/>
            <p:cNvSpPr/>
            <p:nvPr/>
          </p:nvSpPr>
          <p:spPr bwMode="auto">
            <a:xfrm>
              <a:off x="1830555" y="2719894"/>
              <a:ext cx="143998" cy="457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cxnSp>
          <p:nvCxnSpPr>
            <p:cNvPr id="69" name="直線コネクタ 68"/>
            <p:cNvCxnSpPr>
              <a:stCxn id="68" idx="3"/>
              <a:endCxn id="70" idx="1"/>
            </p:cNvCxnSpPr>
            <p:nvPr/>
          </p:nvCxnSpPr>
          <p:spPr>
            <a:xfrm>
              <a:off x="1974553" y="2742754"/>
              <a:ext cx="738158" cy="2611376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/>
            <p:cNvSpPr txBox="1"/>
            <p:nvPr/>
          </p:nvSpPr>
          <p:spPr>
            <a:xfrm>
              <a:off x="2712711" y="5231019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 smtClean="0">
                  <a:latin typeface="Helvetica"/>
                  <a:cs typeface="Helvetica"/>
                </a:rPr>
                <a:t>L9</a:t>
              </a:r>
              <a:endParaRPr kumimoji="1" lang="ja-JP" altLang="en-US" sz="1000" dirty="0">
                <a:latin typeface="Helvetica"/>
                <a:cs typeface="Helvetica"/>
              </a:endParaRPr>
            </a:p>
          </p:txBody>
        </p:sp>
      </p:grpSp>
      <p:grpSp>
        <p:nvGrpSpPr>
          <p:cNvPr id="108" name="図形グループ 158"/>
          <p:cNvGrpSpPr/>
          <p:nvPr/>
        </p:nvGrpSpPr>
        <p:grpSpPr>
          <a:xfrm>
            <a:off x="6129242" y="5149755"/>
            <a:ext cx="2464041" cy="276999"/>
            <a:chOff x="6878391" y="5599317"/>
            <a:chExt cx="2464041" cy="276999"/>
          </a:xfrm>
        </p:grpSpPr>
        <p:grpSp>
          <p:nvGrpSpPr>
            <p:cNvPr id="109" name="図形グループ 159"/>
            <p:cNvGrpSpPr>
              <a:grpSpLocks/>
            </p:cNvGrpSpPr>
            <p:nvPr/>
          </p:nvGrpSpPr>
          <p:grpSpPr>
            <a:xfrm>
              <a:off x="6878391" y="5673414"/>
              <a:ext cx="108001" cy="128804"/>
              <a:chOff x="2504641" y="1475819"/>
              <a:chExt cx="693921" cy="130646"/>
            </a:xfrm>
          </p:grpSpPr>
          <p:sp>
            <p:nvSpPr>
              <p:cNvPr id="111" name="正方形/長方形 110"/>
              <p:cNvSpPr>
                <a:spLocks noChangeAspect="1"/>
              </p:cNvSpPr>
              <p:nvPr/>
            </p:nvSpPr>
            <p:spPr bwMode="auto">
              <a:xfrm>
                <a:off x="2504641" y="1475819"/>
                <a:ext cx="293751" cy="130646"/>
              </a:xfrm>
              <a:prstGeom prst="rect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12" name="二等辺三角形 111"/>
              <p:cNvSpPr/>
              <p:nvPr/>
            </p:nvSpPr>
            <p:spPr bwMode="auto">
              <a:xfrm rot="5400000">
                <a:off x="2933996" y="1340217"/>
                <a:ext cx="128962" cy="400171"/>
              </a:xfrm>
              <a:prstGeom prst="triangl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1" lang="ja-JP" altLang="en-US"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sp>
          <p:nvSpPr>
            <p:cNvPr id="110" name="テキスト ボックス 109"/>
            <p:cNvSpPr txBox="1"/>
            <p:nvPr/>
          </p:nvSpPr>
          <p:spPr>
            <a:xfrm>
              <a:off x="7078847" y="5599317"/>
              <a:ext cx="2263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 smtClean="0">
                  <a:latin typeface="Helvetica"/>
                  <a:cs typeface="Helvetica"/>
                </a:rPr>
                <a:t>tandemly</a:t>
              </a:r>
              <a:r>
                <a:rPr kumimoji="1" lang="en-US" altLang="ja-JP" sz="1200" dirty="0" smtClean="0">
                  <a:latin typeface="Helvetica"/>
                  <a:cs typeface="Helvetica"/>
                </a:rPr>
                <a:t> duplicated sequence</a:t>
              </a:r>
              <a:endParaRPr kumimoji="1" lang="ja-JP" altLang="en-US" sz="1200" dirty="0">
                <a:latin typeface="Helvetica"/>
                <a:cs typeface="Helvetica"/>
              </a:endParaRPr>
            </a:p>
          </p:txBody>
        </p:sp>
      </p:grpSp>
      <p:grpSp>
        <p:nvGrpSpPr>
          <p:cNvPr id="113" name="図形グループ 165"/>
          <p:cNvGrpSpPr/>
          <p:nvPr/>
        </p:nvGrpSpPr>
        <p:grpSpPr>
          <a:xfrm>
            <a:off x="6129242" y="4856790"/>
            <a:ext cx="1796867" cy="276999"/>
            <a:chOff x="6118852" y="5304693"/>
            <a:chExt cx="1796867" cy="276999"/>
          </a:xfrm>
        </p:grpSpPr>
        <p:sp>
          <p:nvSpPr>
            <p:cNvPr id="114" name="テキスト ボックス 113"/>
            <p:cNvSpPr txBox="1"/>
            <p:nvPr/>
          </p:nvSpPr>
          <p:spPr>
            <a:xfrm>
              <a:off x="6319534" y="5304693"/>
              <a:ext cx="15961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Helvetica"/>
                  <a:cs typeface="Helvetica"/>
                </a:rPr>
                <a:t>location of homologs</a:t>
              </a:r>
              <a:endParaRPr kumimoji="1" lang="ja-JP" altLang="en-US" sz="1200" dirty="0">
                <a:latin typeface="Helvetica"/>
                <a:cs typeface="Helvetica"/>
              </a:endParaRPr>
            </a:p>
          </p:txBody>
        </p:sp>
        <p:sp>
          <p:nvSpPr>
            <p:cNvPr id="115" name="正方形/長方形 114"/>
            <p:cNvSpPr/>
            <p:nvPr/>
          </p:nvSpPr>
          <p:spPr bwMode="auto">
            <a:xfrm>
              <a:off x="6118852" y="5431521"/>
              <a:ext cx="143998" cy="457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116" name="テキスト ボックス 115"/>
          <p:cNvSpPr txBox="1"/>
          <p:nvPr/>
        </p:nvSpPr>
        <p:spPr>
          <a:xfrm>
            <a:off x="6016165" y="4601299"/>
            <a:ext cx="3171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elvetica"/>
                <a:cs typeface="Helvetica"/>
              </a:rPr>
              <a:t>L1 ~ L20 represent homologous sequences.</a:t>
            </a:r>
            <a:endParaRPr kumimoji="1" lang="ja-JP" altLang="en-US" sz="1200" dirty="0">
              <a:latin typeface="Helvetica"/>
              <a:cs typeface="Helvetica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-15552" y="5805264"/>
            <a:ext cx="9921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Figure S2. Location of the homologs in the genome of </a:t>
            </a:r>
            <a:r>
              <a:rPr lang="en-US" altLang="ja-JP" sz="12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ja-JP" sz="1200" b="1" i="1" dirty="0" err="1">
                <a:latin typeface="Times New Roman" pitchFamily="18" charset="0"/>
                <a:cs typeface="Times New Roman" pitchFamily="18" charset="0"/>
              </a:rPr>
              <a:t>lyrata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 ssp. </a:t>
            </a:r>
            <a:r>
              <a:rPr lang="en-US" altLang="ja-JP" sz="1200" b="1" i="1" dirty="0" err="1">
                <a:latin typeface="Times New Roman" pitchFamily="18" charset="0"/>
                <a:cs typeface="Times New Roman" pitchFamily="18" charset="0"/>
              </a:rPr>
              <a:t>lyrata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ja-JP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Each line represents large scaffolds covering the majority of each of the 8 chromosomes of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ja-JP" sz="1200" i="1" dirty="0" err="1">
                <a:latin typeface="Times New Roman" pitchFamily="18" charset="0"/>
                <a:cs typeface="Times New Roman" pitchFamily="18" charset="0"/>
              </a:rPr>
              <a:t>lyrata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. The numbered boxes from L1 to L20 representing homologous sequences are identical with sequences in Fig. 4. Tandem duplicated sequences are shown in scaffold 1 and 2.</a:t>
            </a:r>
            <a:endParaRPr lang="ja-JP" altLang="ja-JP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362</Words>
  <Application>Microsoft Office PowerPoint</Application>
  <PresentationFormat>A4 210 x 297 mm</PresentationFormat>
  <Paragraphs>104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ＭＳ 明朝</vt:lpstr>
      <vt:lpstr>Arial</vt:lpstr>
      <vt:lpstr>Calibri</vt:lpstr>
      <vt:lpstr>Century</vt:lpstr>
      <vt:lpstr>Helvetica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Kawabe</dc:creator>
  <cp:lastModifiedBy>kawabe</cp:lastModifiedBy>
  <cp:revision>7</cp:revision>
  <dcterms:created xsi:type="dcterms:W3CDTF">2013-08-01T05:55:55Z</dcterms:created>
  <dcterms:modified xsi:type="dcterms:W3CDTF">2013-08-01T10:42:38Z</dcterms:modified>
</cp:coreProperties>
</file>