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4704"/>
  </p:normalViewPr>
  <p:slideViewPr>
    <p:cSldViewPr>
      <p:cViewPr varScale="1">
        <p:scale>
          <a:sx n="90" d="100"/>
          <a:sy n="90" d="100"/>
        </p:scale>
        <p:origin x="147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nanditakohli\Desktop\Paper%20draft\Swimming%20Motility%20Data\Swimming%20motility%20assay%2030%20degree%20C-%208March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nanditakohli\Desktop\Paper%20draft\Swimming%20Motility%20Data\Swimming%20motility%20assay%2037C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nanditakohli\Desktop\Paper%20draft\Swimming%20Motility%20Data\Swimming%20motility%20assay%2030%20degree%20C-%208March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WT</c:v>
          </c:tx>
          <c:spPr>
            <a:solidFill>
              <a:schemeClr val="bg1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</a:ln>
            </c:spPr>
          </c:dPt>
          <c:errBars>
            <c:errBarType val="both"/>
            <c:errValType val="cust"/>
            <c:noEndCap val="0"/>
            <c:plus>
              <c:numRef>
                <c:f>Sheet1!$S$8:$S$11</c:f>
                <c:numCache>
                  <c:formatCode>General</c:formatCode>
                  <c:ptCount val="4"/>
                  <c:pt idx="0">
                    <c:v>0.129099444873581</c:v>
                  </c:pt>
                  <c:pt idx="1">
                    <c:v>0.780491298264707</c:v>
                  </c:pt>
                  <c:pt idx="2">
                    <c:v>0.627162924074183</c:v>
                  </c:pt>
                  <c:pt idx="3">
                    <c:v>0.341565025531831</c:v>
                  </c:pt>
                </c:numCache>
              </c:numRef>
            </c:plus>
            <c:minus>
              <c:numRef>
                <c:f>Sheet1!$S$8:$S$11</c:f>
                <c:numCache>
                  <c:formatCode>General</c:formatCode>
                  <c:ptCount val="4"/>
                  <c:pt idx="0">
                    <c:v>0.129099444873581</c:v>
                  </c:pt>
                  <c:pt idx="1">
                    <c:v>0.780491298264707</c:v>
                  </c:pt>
                  <c:pt idx="2">
                    <c:v>0.627162924074183</c:v>
                  </c:pt>
                  <c:pt idx="3">
                    <c:v>0.341565025531831</c:v>
                  </c:pt>
                </c:numCache>
              </c:numRef>
            </c:minus>
            <c:spPr>
              <a:ln w="12700"/>
            </c:spPr>
          </c:errBars>
          <c:cat>
            <c:strRef>
              <c:f>Sheet1!$P$18:$P$21</c:f>
              <c:strCache>
                <c:ptCount val="4"/>
                <c:pt idx="0">
                  <c:v>ΔmotA</c:v>
                </c:pt>
                <c:pt idx="1">
                  <c:v>No Additive</c:v>
                </c:pt>
                <c:pt idx="2">
                  <c:v>Solvent</c:v>
                </c:pt>
                <c:pt idx="3">
                  <c:v>1 mM Indole</c:v>
                </c:pt>
              </c:strCache>
            </c:strRef>
          </c:cat>
          <c:val>
            <c:numRef>
              <c:f>Sheet1!$R$8:$R$11</c:f>
              <c:numCache>
                <c:formatCode>0.0</c:formatCode>
                <c:ptCount val="4"/>
                <c:pt idx="0">
                  <c:v>2.05</c:v>
                </c:pt>
                <c:pt idx="1">
                  <c:v>29.72499999999999</c:v>
                </c:pt>
                <c:pt idx="2">
                  <c:v>28.8</c:v>
                </c:pt>
                <c:pt idx="3">
                  <c:v>16.45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83085952"/>
        <c:axId val="-176090656"/>
      </c:barChart>
      <c:catAx>
        <c:axId val="-283085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000" b="1" i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176090656"/>
        <c:crosses val="autoZero"/>
        <c:auto val="1"/>
        <c:lblAlgn val="ctr"/>
        <c:lblOffset val="100"/>
        <c:noMultiLvlLbl val="0"/>
      </c:catAx>
      <c:valAx>
        <c:axId val="-1760906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0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000" b="1">
                    <a:latin typeface="Arial" panose="020B0604020202020204" pitchFamily="34" charset="0"/>
                    <a:cs typeface="Arial" panose="020B0604020202020204" pitchFamily="34" charset="0"/>
                  </a:rPr>
                  <a:t>Halo Diameter (mm)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283085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Sheet1!$H$54</c:f>
              <c:strCache>
                <c:ptCount val="1"/>
                <c:pt idx="0">
                  <c:v>ΔSdiA</c:v>
                </c:pt>
              </c:strCache>
            </c:strRef>
          </c:tx>
          <c:spPr>
            <a:solidFill>
              <a:schemeClr val="tx1"/>
            </a:solidFill>
            <a:ln w="19050">
              <a:solidFill>
                <a:sysClr val="windowText" lastClr="0000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ysClr val="windowText" lastClr="00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ysClr val="windowText" lastClr="00000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bg1"/>
              </a:solidFill>
              <a:ln w="19050">
                <a:solidFill>
                  <a:sysClr val="windowText" lastClr="000000"/>
                </a:solidFill>
              </a:ln>
            </c:spPr>
          </c:dPt>
          <c:errBars>
            <c:errBarType val="both"/>
            <c:errValType val="cust"/>
            <c:noEndCap val="0"/>
            <c:plus>
              <c:numRef>
                <c:f>Sheet1!$D$33:$D$36</c:f>
                <c:numCache>
                  <c:formatCode>General</c:formatCode>
                  <c:ptCount val="4"/>
                  <c:pt idx="0">
                    <c:v>0.12</c:v>
                  </c:pt>
                  <c:pt idx="1">
                    <c:v>2.08386659841741</c:v>
                  </c:pt>
                  <c:pt idx="2">
                    <c:v>2.667083300786288</c:v>
                  </c:pt>
                  <c:pt idx="3">
                    <c:v>0.559761854124939</c:v>
                  </c:pt>
                </c:numCache>
              </c:numRef>
            </c:plus>
            <c:minus>
              <c:numRef>
                <c:f>Sheet1!$D$33:$D$36</c:f>
                <c:numCache>
                  <c:formatCode>General</c:formatCode>
                  <c:ptCount val="4"/>
                  <c:pt idx="0">
                    <c:v>0.12</c:v>
                  </c:pt>
                  <c:pt idx="1">
                    <c:v>2.08386659841741</c:v>
                  </c:pt>
                  <c:pt idx="2">
                    <c:v>2.667083300786288</c:v>
                  </c:pt>
                  <c:pt idx="3">
                    <c:v>0.559761854124939</c:v>
                  </c:pt>
                </c:numCache>
              </c:numRef>
            </c:minus>
            <c:spPr>
              <a:ln w="12700"/>
            </c:spPr>
          </c:errBars>
          <c:cat>
            <c:strRef>
              <c:f>Sheet1!$N$24:$N$27</c:f>
              <c:strCache>
                <c:ptCount val="4"/>
                <c:pt idx="0">
                  <c:v>ΔmotA</c:v>
                </c:pt>
                <c:pt idx="1">
                  <c:v>No Additive</c:v>
                </c:pt>
                <c:pt idx="2">
                  <c:v>Solvent</c:v>
                </c:pt>
                <c:pt idx="3">
                  <c:v>1 mM Indole</c:v>
                </c:pt>
              </c:strCache>
            </c:strRef>
          </c:cat>
          <c:val>
            <c:numRef>
              <c:f>Sheet1!$C$33:$C$36</c:f>
              <c:numCache>
                <c:formatCode>0.0</c:formatCode>
                <c:ptCount val="4"/>
                <c:pt idx="0">
                  <c:v>2.2</c:v>
                </c:pt>
                <c:pt idx="1">
                  <c:v>39.125</c:v>
                </c:pt>
                <c:pt idx="2">
                  <c:v>39.6</c:v>
                </c:pt>
                <c:pt idx="3">
                  <c:v>13.7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680624"/>
        <c:axId val="-201863040"/>
      </c:barChart>
      <c:catAx>
        <c:axId val="-207680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b="1" i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201863040"/>
        <c:crosses val="autoZero"/>
        <c:auto val="1"/>
        <c:lblAlgn val="ctr"/>
        <c:lblOffset val="100"/>
        <c:noMultiLvlLbl val="0"/>
      </c:catAx>
      <c:valAx>
        <c:axId val="-2018630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b="1">
                    <a:latin typeface="Arial" panose="020B0604020202020204" pitchFamily="34" charset="0"/>
                    <a:cs typeface="Arial" panose="020B0604020202020204" pitchFamily="34" charset="0"/>
                  </a:rPr>
                  <a:t>Halo Diameter (mm)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207680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/>
            </a:solidFill>
            <a:ln w="19050"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ysClr val="windowText" lastClr="00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ysClr val="windowText" lastClr="00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ysClr val="windowText" lastClr="000000"/>
                </a:solidFill>
              </a:ln>
            </c:spPr>
          </c:dPt>
          <c:errBars>
            <c:errBarType val="both"/>
            <c:errValType val="cust"/>
            <c:noEndCap val="0"/>
            <c:plus>
              <c:numRef>
                <c:f>Sheet1!$S$12:$S$15</c:f>
                <c:numCache>
                  <c:formatCode>General</c:formatCode>
                  <c:ptCount val="4"/>
                  <c:pt idx="0">
                    <c:v>0.129099444873581</c:v>
                  </c:pt>
                  <c:pt idx="1">
                    <c:v>0.861684396980873</c:v>
                  </c:pt>
                  <c:pt idx="2">
                    <c:v>1.433817747600262</c:v>
                  </c:pt>
                  <c:pt idx="3">
                    <c:v>0.163299316185471</c:v>
                  </c:pt>
                </c:numCache>
              </c:numRef>
            </c:plus>
            <c:minus>
              <c:numRef>
                <c:f>Sheet1!$S$12:$S$15</c:f>
                <c:numCache>
                  <c:formatCode>General</c:formatCode>
                  <c:ptCount val="4"/>
                  <c:pt idx="0">
                    <c:v>0.129099444873581</c:v>
                  </c:pt>
                  <c:pt idx="1">
                    <c:v>0.861684396980873</c:v>
                  </c:pt>
                  <c:pt idx="2">
                    <c:v>1.433817747600262</c:v>
                  </c:pt>
                  <c:pt idx="3">
                    <c:v>0.163299316185471</c:v>
                  </c:pt>
                </c:numCache>
              </c:numRef>
            </c:minus>
            <c:spPr>
              <a:ln w="12700"/>
            </c:spPr>
          </c:errBars>
          <c:cat>
            <c:strRef>
              <c:f>Sheet1!$P$18:$P$21</c:f>
              <c:strCache>
                <c:ptCount val="4"/>
                <c:pt idx="0">
                  <c:v>ΔmotA</c:v>
                </c:pt>
                <c:pt idx="1">
                  <c:v>No Additive</c:v>
                </c:pt>
                <c:pt idx="2">
                  <c:v>Solvent</c:v>
                </c:pt>
                <c:pt idx="3">
                  <c:v>1 mM Indole</c:v>
                </c:pt>
              </c:strCache>
            </c:strRef>
          </c:cat>
          <c:val>
            <c:numRef>
              <c:f>Sheet1!$R$12:$R$15</c:f>
              <c:numCache>
                <c:formatCode>0.0</c:formatCode>
                <c:ptCount val="4"/>
                <c:pt idx="0">
                  <c:v>2.05</c:v>
                </c:pt>
                <c:pt idx="1">
                  <c:v>24.42499999999999</c:v>
                </c:pt>
                <c:pt idx="2">
                  <c:v>24.625</c:v>
                </c:pt>
                <c:pt idx="3">
                  <c:v>14.3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73265376"/>
        <c:axId val="-208321568"/>
      </c:barChart>
      <c:catAx>
        <c:axId val="-273265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b="1" i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208321568"/>
        <c:crosses val="autoZero"/>
        <c:auto val="1"/>
        <c:lblAlgn val="ctr"/>
        <c:lblOffset val="100"/>
        <c:noMultiLvlLbl val="0"/>
      </c:catAx>
      <c:valAx>
        <c:axId val="-2083215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b="1">
                    <a:latin typeface="Arial" panose="020B0604020202020204" pitchFamily="34" charset="0"/>
                    <a:cs typeface="Arial" panose="020B0604020202020204" pitchFamily="34" charset="0"/>
                  </a:rPr>
                  <a:t>Halo Diameter (mm)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273265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7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9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5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0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9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8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4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6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4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91400" y="6172200"/>
            <a:ext cx="1143000" cy="427038"/>
          </a:xfrm>
        </p:spPr>
        <p:txBody>
          <a:bodyPr>
            <a:normAutofit/>
          </a:bodyPr>
          <a:lstStyle/>
          <a:p>
            <a:r>
              <a:rPr lang="en-US" sz="1600" dirty="0" smtClean="0"/>
              <a:t>Figure S2</a:t>
            </a:r>
            <a:endParaRPr lang="en-US" sz="1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8600" y="581799"/>
            <a:ext cx="3810000" cy="2286000"/>
            <a:chOff x="228600" y="581799"/>
            <a:chExt cx="3810000" cy="2286000"/>
          </a:xfrm>
        </p:grpSpPr>
        <p:graphicFrame>
          <p:nvGraphicFramePr>
            <p:cNvPr id="7" name="Char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0689236"/>
                </p:ext>
              </p:extLst>
            </p:nvPr>
          </p:nvGraphicFramePr>
          <p:xfrm>
            <a:off x="228600" y="581799"/>
            <a:ext cx="3810000" cy="228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1083858" y="2133600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00766" y="1383268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362200" y="3536574"/>
            <a:ext cx="3810000" cy="2286000"/>
            <a:chOff x="2362200" y="3536574"/>
            <a:chExt cx="3810000" cy="2286000"/>
          </a:xfrm>
        </p:grpSpPr>
        <p:graphicFrame>
          <p:nvGraphicFramePr>
            <p:cNvPr id="16" name="Char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2463184"/>
                </p:ext>
              </p:extLst>
            </p:nvPr>
          </p:nvGraphicFramePr>
          <p:xfrm>
            <a:off x="2362200" y="3536574"/>
            <a:ext cx="3810000" cy="228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19" name="Group 18"/>
            <p:cNvGrpSpPr/>
            <p:nvPr/>
          </p:nvGrpSpPr>
          <p:grpSpPr>
            <a:xfrm>
              <a:off x="3229333" y="4679574"/>
              <a:ext cx="2469308" cy="827884"/>
              <a:chOff x="3229333" y="4679574"/>
              <a:chExt cx="2469308" cy="827884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229333" y="5138126"/>
                <a:ext cx="152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*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546241" y="4679574"/>
                <a:ext cx="152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*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0" y="228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24400" y="228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981200" y="3581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105400" y="574182"/>
            <a:ext cx="3810000" cy="2286000"/>
            <a:chOff x="5105400" y="597932"/>
            <a:chExt cx="3810000" cy="2286000"/>
          </a:xfrm>
        </p:grpSpPr>
        <p:graphicFrame>
          <p:nvGraphicFramePr>
            <p:cNvPr id="13" name="Char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7168304"/>
                </p:ext>
              </p:extLst>
            </p:nvPr>
          </p:nvGraphicFramePr>
          <p:xfrm>
            <a:off x="5105400" y="597932"/>
            <a:ext cx="3810000" cy="228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5" name="Group 4"/>
            <p:cNvGrpSpPr/>
            <p:nvPr/>
          </p:nvGrpSpPr>
          <p:grpSpPr>
            <a:xfrm>
              <a:off x="5936423" y="1387302"/>
              <a:ext cx="2931477" cy="1127298"/>
              <a:chOff x="7443170" y="4314493"/>
              <a:chExt cx="2931477" cy="1127298"/>
            </a:xfrm>
          </p:grpSpPr>
          <p:sp>
            <p:nvSpPr>
              <p:cNvPr id="9" name="TextBox 8"/>
              <p:cNvSpPr txBox="1"/>
              <p:nvPr/>
            </p:nvSpPr>
            <p:spPr>
              <a:xfrm rot="10800000" flipV="1">
                <a:off x="7443170" y="5072459"/>
                <a:ext cx="4973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*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777350" y="4314493"/>
                <a:ext cx="5972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*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5228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50926</TotalTime>
  <Words>26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Figure S2</vt:lpstr>
    </vt:vector>
  </TitlesOfParts>
  <Company>Chemical Engineering, Texas A&amp;M University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</dc:title>
  <dc:creator>Administrator</dc:creator>
  <cp:lastModifiedBy>Arul Jayaraman</cp:lastModifiedBy>
  <cp:revision>48</cp:revision>
  <dcterms:created xsi:type="dcterms:W3CDTF">2014-12-29T13:13:45Z</dcterms:created>
  <dcterms:modified xsi:type="dcterms:W3CDTF">2018-01-08T11:54:07Z</dcterms:modified>
</cp:coreProperties>
</file>