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>
        <p:scale>
          <a:sx n="110" d="100"/>
          <a:sy n="110" d="100"/>
        </p:scale>
        <p:origin x="-792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492C-C387-406D-A7F1-6F69C030CD75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C6D6-EBFE-4B09-A3A2-71B9DC58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81000"/>
          <a:ext cx="6858001" cy="8706424"/>
        </p:xfrm>
        <a:graphic>
          <a:graphicData uri="http://schemas.openxmlformats.org/drawingml/2006/table">
            <a:tbl>
              <a:tblPr/>
              <a:tblGrid>
                <a:gridCol w="1221623"/>
                <a:gridCol w="1557623"/>
                <a:gridCol w="596349"/>
                <a:gridCol w="767686"/>
                <a:gridCol w="356030"/>
                <a:gridCol w="427235"/>
                <a:gridCol w="427235"/>
                <a:gridCol w="391631"/>
                <a:gridCol w="453937"/>
                <a:gridCol w="658652"/>
              </a:tblGrid>
              <a:tr h="221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latin typeface="Arial"/>
                        </a:rPr>
                        <a:t>Peptide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Protein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Influenza strain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Accession ID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Motif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m/z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Charge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Xcorr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Score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Bimas</a:t>
                      </a:r>
                      <a:r>
                        <a:rPr lang="en-US" sz="600" b="1" i="0" u="none" strike="noStrike" baseline="30000">
                          <a:latin typeface="Arial"/>
                        </a:rPr>
                        <a:t>†</a:t>
                      </a:r>
                      <a:endParaRPr lang="en-US" sz="600" b="1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latin typeface="Arial"/>
                        </a:rPr>
                        <a:t>SYFPEITHI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YINTALLNA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PA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H5N1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gi168805480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A2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496.8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7.2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PA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A3DRP7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PA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O91742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PA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P13169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PA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H4N6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P13172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TVIKTNMI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PB1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H5N1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gi172053048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A2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460.3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PB1 polymerase subunit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H9N2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Q9Q0S3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Arial"/>
                        </a:rPr>
                        <a:t>RNA-directed RNA polymerase catalytic subunit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H7N3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E9P6L9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RNA-directed RNA polymerase catalytic subunit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A6M777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PVAGGTSSIYI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PB2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gi215480628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A2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603.3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1.4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PB2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Q75TA1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MTIIFLILM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H2N3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gi257123295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A2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1094.6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1.7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AIMDKNIIL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gi138898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A2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515.8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18.3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Q77ZM3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H2N8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O57276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H5N9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O41649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H4N6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Q6LDH2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AINGITNKV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P03452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A2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465.3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9.6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Q9YTC2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Q82544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EEmGITTHF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RNA-directed RNA polymerase catalytic subunit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A4GCJ4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540.7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270.0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RNA-directed RNA polymerase catalytic subunit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Q9IQ46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subunit 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Q8QM24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(Fragment)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H9N2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Q7TGZ8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RNA-directed RNA polymerase catalytic subunit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H8N4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Q20S02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VETPIRNEW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Matrix protein 2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H13N6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Q0A415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572.3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24.0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Matrix protein 2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Q07FI4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Matrix protein 2 (Proton channel protein M2)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Q77GW2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Arial"/>
                        </a:rPr>
                        <a:t>Matrix protein 2 (Proton channel protein M2)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H2N2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Q77IM6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Matrix protein 2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H2N1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Q997A8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REILTKTTV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basic protein 2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H4N2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P26112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530.8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30.0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basic protein 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H5N1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O56266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basic protein 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Q07FH5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basic protein 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O91740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basic protein 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P26105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KESDEALNmTMASTP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gi110733621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820.9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36.0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Non-structural protein NS1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H2N2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Q6XTI6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gi254923228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KESDEALNmTMASTP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gi254923228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820.9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36.0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gi110733621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Non-structural protein NS1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H2N2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Q6XTI6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EESDEALKMSmASTP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Non-structural protein 1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Q2VNE7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821.3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24.0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Non-structural protein NS1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H2N2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Q6XTI6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LENERTLDF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acidic protein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H5N2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Q0A2I0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568.8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60.0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 precursor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Q07FI5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Haemagglutinin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Q9YTC1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Q82544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MEAVPLITI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hemagglutinin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H9N2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gi202071398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986.6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1.9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12.0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VEQEIRTF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Nuclear export protein (Fragment) 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H7N7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P08275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511.3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Nuclear export protein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H5N1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O56263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Nuclear export protein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Q07FI0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Nuclear export protein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Q77ZM4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Nuclear export protein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H2N8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O57275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VEQELRTF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2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gi156536176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B44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LPFDRTTIM*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nucleocapsid protein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gi126599285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555.3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3.4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20.0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NP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Q91UL1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Nucleocapsid protein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B8K0Q0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Nucleoprotein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H5N2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Q3ZFZ8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Nucleocapsid protein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H11N9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Q20QN4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SPDDFALIVNA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PB1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H5N1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gi224181223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581.3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0.1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Polymerase PB1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H4N6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F8IXN7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RNA-directed RNA polymerase catalytic subunit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A3DRP8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RNA-directed RNA polymerase catalytic subunit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O91741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8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RNA-directed RNA polymerase catalytic subunit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P16505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YPDTGKVM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Neuraminidase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A4U7A9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455.7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Neuraminidase (Fragment)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Q4VWE2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YPDASKVM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neuraminidase 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gi157168462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455.7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▬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QPETCNQSII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Neuraminidase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gi128545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566.8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2.4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Neuraminidase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H7N1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P06819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Neuraminidase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H6N1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Q8UWV9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Neuraminidase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H1N1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Q8QHT3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Neuraminidase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H3N1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Q6XV30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VPESKRmSL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nonstructural protein (NS1)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gi325258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B7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531.8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36.0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56"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96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baseline="30000" dirty="0">
                          <a:latin typeface="Arial"/>
                        </a:rPr>
                        <a:t>† </a:t>
                      </a:r>
                      <a:r>
                        <a:rPr lang="en-US" sz="600" b="0" i="0" u="none" strike="noStrike" dirty="0" err="1">
                          <a:latin typeface="Arial"/>
                        </a:rPr>
                        <a:t>Calcluated</a:t>
                      </a:r>
                      <a:r>
                        <a:rPr lang="en-US" sz="600" b="0" i="0" u="none" strike="noStrike" dirty="0">
                          <a:latin typeface="Arial"/>
                        </a:rPr>
                        <a:t> score based on halftime for dissociation of the peptide from HLA molecule [48].</a:t>
                      </a:r>
                    </a:p>
                  </a:txBody>
                  <a:tcPr marL="3277" marR="3277" marT="32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1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Times New Roman"/>
                        </a:rPr>
                        <a:t>*</a:t>
                      </a:r>
                      <a:r>
                        <a:rPr lang="en-US" sz="600" b="0" i="0" u="none" strike="noStrike" dirty="0">
                          <a:latin typeface="Arial"/>
                        </a:rPr>
                        <a:t>Binding affinity scores calculated using SYFPEITHI database [49].</a:t>
                      </a:r>
                      <a:endParaRPr lang="en-US" sz="600" b="0" i="0" u="none" strike="noStrike" dirty="0">
                        <a:latin typeface="Times New Roman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3277" marR="3277" marT="3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" y="0"/>
            <a:ext cx="114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Table S1: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3809</TotalTime>
  <Words>553</Words>
  <Application>Microsoft Office PowerPoint</Application>
  <PresentationFormat>On-screen Show (4:3)</PresentationFormat>
  <Paragraphs>403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Testa</dc:creator>
  <cp:lastModifiedBy>James Testa</cp:lastModifiedBy>
  <cp:revision>90</cp:revision>
  <dcterms:created xsi:type="dcterms:W3CDTF">2012-03-13T17:54:53Z</dcterms:created>
  <dcterms:modified xsi:type="dcterms:W3CDTF">2012-07-06T15:55:54Z</dcterms:modified>
</cp:coreProperties>
</file>