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>
        <p:scale>
          <a:sx n="50" d="100"/>
          <a:sy n="50" d="100"/>
        </p:scale>
        <p:origin x="-936" y="-528"/>
      </p:cViewPr>
      <p:guideLst>
        <p:guide orient="horz" pos="754"/>
        <p:guide pos="3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8C95E-9026-734F-A66A-F04AF204A2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74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DE4D2-92C9-C240-9DD5-87F800EE2D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962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17403-6B62-C240-A615-9C1374BAF0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202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5DFBA-CA96-294E-BD3E-558E24F04C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936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93C5D-038B-3144-A3A1-702391EEA5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311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A83B9-2876-C744-9AE3-22BF5635D2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554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E319B-B63D-E140-8A63-F22DD04511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9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8EF50-AF57-8E4B-B311-F26A4E21F6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370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C32DA-0D1A-3149-B17F-69229D36CA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060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A4ADA-A891-914F-A647-C7207A42F0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7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73AF6-E3D5-E448-A619-BFF283F8DD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615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2793D1-297E-CA40-9AB8-9805FB5AC1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図形グループ 1"/>
          <p:cNvGrpSpPr/>
          <p:nvPr/>
        </p:nvGrpSpPr>
        <p:grpSpPr>
          <a:xfrm>
            <a:off x="467544" y="0"/>
            <a:ext cx="9721080" cy="6678652"/>
            <a:chOff x="467544" y="0"/>
            <a:chExt cx="9721080" cy="6678652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7624984" y="0"/>
              <a:ext cx="1519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Helvetica"/>
                  <a:cs typeface="Helvetica"/>
                </a:rPr>
                <a:t>Figure S1</a:t>
              </a:r>
              <a:endParaRPr kumimoji="1" lang="ja-JP" altLang="en-US" dirty="0">
                <a:latin typeface="Helvetica"/>
                <a:cs typeface="Helvetica"/>
              </a:endParaRPr>
            </a:p>
          </p:txBody>
        </p:sp>
        <p:sp>
          <p:nvSpPr>
            <p:cNvPr id="410" name="Rectangle 5"/>
            <p:cNvSpPr>
              <a:spLocks noChangeArrowheads="1"/>
            </p:cNvSpPr>
            <p:nvPr/>
          </p:nvSpPr>
          <p:spPr bwMode="auto">
            <a:xfrm>
              <a:off x="4278942" y="3632548"/>
              <a:ext cx="2375094" cy="238778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11" name="Line 6"/>
            <p:cNvSpPr>
              <a:spLocks noChangeShapeType="1"/>
            </p:cNvSpPr>
            <p:nvPr/>
          </p:nvSpPr>
          <p:spPr bwMode="auto">
            <a:xfrm>
              <a:off x="4278942" y="6007642"/>
              <a:ext cx="236875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12" name="Line 7"/>
            <p:cNvSpPr>
              <a:spLocks noChangeShapeType="1"/>
            </p:cNvSpPr>
            <p:nvPr/>
          </p:nvSpPr>
          <p:spPr bwMode="auto">
            <a:xfrm>
              <a:off x="4278942" y="6020332"/>
              <a:ext cx="2114" cy="5498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13" name="Line 8"/>
            <p:cNvSpPr>
              <a:spLocks noChangeShapeType="1"/>
            </p:cNvSpPr>
            <p:nvPr/>
          </p:nvSpPr>
          <p:spPr bwMode="auto">
            <a:xfrm>
              <a:off x="4448139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14" name="Line 9"/>
            <p:cNvSpPr>
              <a:spLocks noChangeShapeType="1"/>
            </p:cNvSpPr>
            <p:nvPr/>
          </p:nvSpPr>
          <p:spPr bwMode="auto">
            <a:xfrm>
              <a:off x="4549656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15" name="Line 10"/>
            <p:cNvSpPr>
              <a:spLocks noChangeShapeType="1"/>
            </p:cNvSpPr>
            <p:nvPr/>
          </p:nvSpPr>
          <p:spPr bwMode="auto">
            <a:xfrm>
              <a:off x="4623679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16" name="Line 11"/>
            <p:cNvSpPr>
              <a:spLocks noChangeShapeType="1"/>
            </p:cNvSpPr>
            <p:nvPr/>
          </p:nvSpPr>
          <p:spPr bwMode="auto">
            <a:xfrm>
              <a:off x="4691358" y="6020332"/>
              <a:ext cx="2116" cy="3383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17" name="Line 12"/>
            <p:cNvSpPr>
              <a:spLocks noChangeShapeType="1"/>
            </p:cNvSpPr>
            <p:nvPr/>
          </p:nvSpPr>
          <p:spPr bwMode="auto">
            <a:xfrm>
              <a:off x="4731543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18" name="Line 13"/>
            <p:cNvSpPr>
              <a:spLocks noChangeShapeType="1"/>
            </p:cNvSpPr>
            <p:nvPr/>
          </p:nvSpPr>
          <p:spPr bwMode="auto">
            <a:xfrm>
              <a:off x="4773842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19" name="Line 14"/>
            <p:cNvSpPr>
              <a:spLocks noChangeShapeType="1"/>
            </p:cNvSpPr>
            <p:nvPr/>
          </p:nvSpPr>
          <p:spPr bwMode="auto">
            <a:xfrm>
              <a:off x="4807681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20" name="Line 15"/>
            <p:cNvSpPr>
              <a:spLocks noChangeShapeType="1"/>
            </p:cNvSpPr>
            <p:nvPr/>
          </p:nvSpPr>
          <p:spPr bwMode="auto">
            <a:xfrm>
              <a:off x="4833060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21" name="Line 16"/>
            <p:cNvSpPr>
              <a:spLocks noChangeShapeType="1"/>
            </p:cNvSpPr>
            <p:nvPr/>
          </p:nvSpPr>
          <p:spPr bwMode="auto">
            <a:xfrm>
              <a:off x="4860554" y="6020332"/>
              <a:ext cx="2116" cy="5498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22" name="Line 17"/>
            <p:cNvSpPr>
              <a:spLocks noChangeShapeType="1"/>
            </p:cNvSpPr>
            <p:nvPr/>
          </p:nvSpPr>
          <p:spPr bwMode="auto">
            <a:xfrm>
              <a:off x="5050900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23" name="Line 18"/>
            <p:cNvSpPr>
              <a:spLocks noChangeShapeType="1"/>
            </p:cNvSpPr>
            <p:nvPr/>
          </p:nvSpPr>
          <p:spPr bwMode="auto">
            <a:xfrm>
              <a:off x="5146074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24" name="Line 19"/>
            <p:cNvSpPr>
              <a:spLocks noChangeShapeType="1"/>
            </p:cNvSpPr>
            <p:nvPr/>
          </p:nvSpPr>
          <p:spPr bwMode="auto">
            <a:xfrm>
              <a:off x="5220097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25" name="Line 20"/>
            <p:cNvSpPr>
              <a:spLocks noChangeShapeType="1"/>
            </p:cNvSpPr>
            <p:nvPr/>
          </p:nvSpPr>
          <p:spPr bwMode="auto">
            <a:xfrm>
              <a:off x="5272971" y="6020332"/>
              <a:ext cx="2114" cy="3383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26" name="Line 21"/>
            <p:cNvSpPr>
              <a:spLocks noChangeShapeType="1"/>
            </p:cNvSpPr>
            <p:nvPr/>
          </p:nvSpPr>
          <p:spPr bwMode="auto">
            <a:xfrm>
              <a:off x="5334304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27" name="Line 22"/>
            <p:cNvSpPr>
              <a:spLocks noChangeShapeType="1"/>
            </p:cNvSpPr>
            <p:nvPr/>
          </p:nvSpPr>
          <p:spPr bwMode="auto">
            <a:xfrm>
              <a:off x="5368143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28" name="Line 23"/>
            <p:cNvSpPr>
              <a:spLocks noChangeShapeType="1"/>
            </p:cNvSpPr>
            <p:nvPr/>
          </p:nvSpPr>
          <p:spPr bwMode="auto">
            <a:xfrm>
              <a:off x="5401983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29" name="Line 24"/>
            <p:cNvSpPr>
              <a:spLocks noChangeShapeType="1"/>
            </p:cNvSpPr>
            <p:nvPr/>
          </p:nvSpPr>
          <p:spPr bwMode="auto">
            <a:xfrm>
              <a:off x="5435822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30" name="Line 25"/>
            <p:cNvSpPr>
              <a:spLocks noChangeShapeType="1"/>
            </p:cNvSpPr>
            <p:nvPr/>
          </p:nvSpPr>
          <p:spPr bwMode="auto">
            <a:xfrm>
              <a:off x="5463317" y="6020332"/>
              <a:ext cx="2114" cy="5498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31" name="Line 26"/>
            <p:cNvSpPr>
              <a:spLocks noChangeShapeType="1"/>
            </p:cNvSpPr>
            <p:nvPr/>
          </p:nvSpPr>
          <p:spPr bwMode="auto">
            <a:xfrm>
              <a:off x="5632514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32" name="Line 27"/>
            <p:cNvSpPr>
              <a:spLocks noChangeShapeType="1"/>
            </p:cNvSpPr>
            <p:nvPr/>
          </p:nvSpPr>
          <p:spPr bwMode="auto">
            <a:xfrm>
              <a:off x="5746721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33" name="Line 28"/>
            <p:cNvSpPr>
              <a:spLocks noChangeShapeType="1"/>
            </p:cNvSpPr>
            <p:nvPr/>
          </p:nvSpPr>
          <p:spPr bwMode="auto">
            <a:xfrm>
              <a:off x="5820744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34" name="Line 29"/>
            <p:cNvSpPr>
              <a:spLocks noChangeShapeType="1"/>
            </p:cNvSpPr>
            <p:nvPr/>
          </p:nvSpPr>
          <p:spPr bwMode="auto">
            <a:xfrm>
              <a:off x="5875733" y="6020332"/>
              <a:ext cx="2116" cy="3383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35" name="Line 30"/>
            <p:cNvSpPr>
              <a:spLocks noChangeShapeType="1"/>
            </p:cNvSpPr>
            <p:nvPr/>
          </p:nvSpPr>
          <p:spPr bwMode="auto">
            <a:xfrm>
              <a:off x="5915918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36" name="Line 31"/>
            <p:cNvSpPr>
              <a:spLocks noChangeShapeType="1"/>
            </p:cNvSpPr>
            <p:nvPr/>
          </p:nvSpPr>
          <p:spPr bwMode="auto">
            <a:xfrm>
              <a:off x="5964561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37" name="Line 32"/>
            <p:cNvSpPr>
              <a:spLocks noChangeShapeType="1"/>
            </p:cNvSpPr>
            <p:nvPr/>
          </p:nvSpPr>
          <p:spPr bwMode="auto">
            <a:xfrm>
              <a:off x="5989940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38" name="Line 33"/>
            <p:cNvSpPr>
              <a:spLocks noChangeShapeType="1"/>
            </p:cNvSpPr>
            <p:nvPr/>
          </p:nvSpPr>
          <p:spPr bwMode="auto">
            <a:xfrm>
              <a:off x="6032239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39" name="Line 34"/>
            <p:cNvSpPr>
              <a:spLocks noChangeShapeType="1"/>
            </p:cNvSpPr>
            <p:nvPr/>
          </p:nvSpPr>
          <p:spPr bwMode="auto">
            <a:xfrm>
              <a:off x="6057619" y="6020332"/>
              <a:ext cx="2116" cy="5498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40" name="Line 35"/>
            <p:cNvSpPr>
              <a:spLocks noChangeShapeType="1"/>
            </p:cNvSpPr>
            <p:nvPr/>
          </p:nvSpPr>
          <p:spPr bwMode="auto">
            <a:xfrm>
              <a:off x="6233161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41" name="Line 36"/>
            <p:cNvSpPr>
              <a:spLocks noChangeShapeType="1"/>
            </p:cNvSpPr>
            <p:nvPr/>
          </p:nvSpPr>
          <p:spPr bwMode="auto">
            <a:xfrm>
              <a:off x="6343138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42" name="Line 37"/>
            <p:cNvSpPr>
              <a:spLocks noChangeShapeType="1"/>
            </p:cNvSpPr>
            <p:nvPr/>
          </p:nvSpPr>
          <p:spPr bwMode="auto">
            <a:xfrm>
              <a:off x="6417161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43" name="Line 38"/>
            <p:cNvSpPr>
              <a:spLocks noChangeShapeType="1"/>
            </p:cNvSpPr>
            <p:nvPr/>
          </p:nvSpPr>
          <p:spPr bwMode="auto">
            <a:xfrm>
              <a:off x="6470036" y="6020332"/>
              <a:ext cx="2114" cy="3383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44" name="Line 39"/>
            <p:cNvSpPr>
              <a:spLocks noChangeShapeType="1"/>
            </p:cNvSpPr>
            <p:nvPr/>
          </p:nvSpPr>
          <p:spPr bwMode="auto">
            <a:xfrm>
              <a:off x="6518679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45" name="Line 40"/>
            <p:cNvSpPr>
              <a:spLocks noChangeShapeType="1"/>
            </p:cNvSpPr>
            <p:nvPr/>
          </p:nvSpPr>
          <p:spPr bwMode="auto">
            <a:xfrm>
              <a:off x="6552518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46" name="Line 41"/>
            <p:cNvSpPr>
              <a:spLocks noChangeShapeType="1"/>
            </p:cNvSpPr>
            <p:nvPr/>
          </p:nvSpPr>
          <p:spPr bwMode="auto">
            <a:xfrm>
              <a:off x="6592703" y="6020332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47" name="Line 42"/>
            <p:cNvSpPr>
              <a:spLocks noChangeShapeType="1"/>
            </p:cNvSpPr>
            <p:nvPr/>
          </p:nvSpPr>
          <p:spPr bwMode="auto">
            <a:xfrm>
              <a:off x="6620197" y="6020332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48" name="Line 43"/>
            <p:cNvSpPr>
              <a:spLocks noChangeShapeType="1"/>
            </p:cNvSpPr>
            <p:nvPr/>
          </p:nvSpPr>
          <p:spPr bwMode="auto">
            <a:xfrm>
              <a:off x="6647692" y="6020332"/>
              <a:ext cx="2114" cy="5498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49" name="Rectangle 45"/>
            <p:cNvSpPr>
              <a:spLocks noChangeArrowheads="1"/>
            </p:cNvSpPr>
            <p:nvPr/>
          </p:nvSpPr>
          <p:spPr bwMode="auto">
            <a:xfrm>
              <a:off x="4187998" y="6145115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450" name="Rectangle 46"/>
            <p:cNvSpPr>
              <a:spLocks noChangeArrowheads="1"/>
            </p:cNvSpPr>
            <p:nvPr/>
          </p:nvSpPr>
          <p:spPr bwMode="auto">
            <a:xfrm>
              <a:off x="4330523" y="6075796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451" name="Rectangle 47"/>
            <p:cNvSpPr>
              <a:spLocks noChangeArrowheads="1"/>
            </p:cNvSpPr>
            <p:nvPr/>
          </p:nvSpPr>
          <p:spPr bwMode="auto">
            <a:xfrm>
              <a:off x="4775956" y="6145115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452" name="Rectangle 48"/>
            <p:cNvSpPr>
              <a:spLocks noChangeArrowheads="1"/>
            </p:cNvSpPr>
            <p:nvPr/>
          </p:nvSpPr>
          <p:spPr bwMode="auto">
            <a:xfrm>
              <a:off x="4916365" y="6075796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453" name="Rectangle 49"/>
            <p:cNvSpPr>
              <a:spLocks noChangeArrowheads="1"/>
            </p:cNvSpPr>
            <p:nvPr/>
          </p:nvSpPr>
          <p:spPr bwMode="auto">
            <a:xfrm>
              <a:off x="5372373" y="6145115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454" name="Rectangle 50"/>
            <p:cNvSpPr>
              <a:spLocks noChangeArrowheads="1"/>
            </p:cNvSpPr>
            <p:nvPr/>
          </p:nvSpPr>
          <p:spPr bwMode="auto">
            <a:xfrm>
              <a:off x="5514898" y="6075796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2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455" name="Rectangle 51"/>
            <p:cNvSpPr>
              <a:spLocks noChangeArrowheads="1"/>
            </p:cNvSpPr>
            <p:nvPr/>
          </p:nvSpPr>
          <p:spPr bwMode="auto">
            <a:xfrm>
              <a:off x="5968791" y="6145115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456" name="Rectangle 52"/>
            <p:cNvSpPr>
              <a:spLocks noChangeArrowheads="1"/>
            </p:cNvSpPr>
            <p:nvPr/>
          </p:nvSpPr>
          <p:spPr bwMode="auto">
            <a:xfrm>
              <a:off x="6111316" y="6075796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3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457" name="Rectangle 53"/>
            <p:cNvSpPr>
              <a:spLocks noChangeArrowheads="1"/>
            </p:cNvSpPr>
            <p:nvPr/>
          </p:nvSpPr>
          <p:spPr bwMode="auto">
            <a:xfrm>
              <a:off x="6556748" y="6145115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 dirty="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 dirty="0">
                <a:latin typeface="Helvetica"/>
                <a:cs typeface="Helvetica"/>
              </a:endParaRPr>
            </a:p>
          </p:txBody>
        </p:sp>
        <p:sp>
          <p:nvSpPr>
            <p:cNvPr id="458" name="Rectangle 54"/>
            <p:cNvSpPr>
              <a:spLocks noChangeArrowheads="1"/>
            </p:cNvSpPr>
            <p:nvPr/>
          </p:nvSpPr>
          <p:spPr bwMode="auto">
            <a:xfrm>
              <a:off x="6697158" y="6075796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 dirty="0">
                  <a:solidFill>
                    <a:srgbClr val="000000"/>
                  </a:solidFill>
                  <a:latin typeface="Helvetica"/>
                  <a:cs typeface="Helvetica"/>
                </a:rPr>
                <a:t>4</a:t>
              </a:r>
              <a:endParaRPr lang="en-US" altLang="ja-JP" sz="1000" dirty="0">
                <a:latin typeface="Helvetica"/>
                <a:cs typeface="Helvetica"/>
              </a:endParaRPr>
            </a:p>
          </p:txBody>
        </p:sp>
        <p:sp>
          <p:nvSpPr>
            <p:cNvPr id="459" name="Rectangle 56"/>
            <p:cNvSpPr>
              <a:spLocks noChangeArrowheads="1"/>
            </p:cNvSpPr>
            <p:nvPr/>
          </p:nvSpPr>
          <p:spPr bwMode="auto">
            <a:xfrm>
              <a:off x="5133384" y="6309320"/>
              <a:ext cx="6157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400">
                  <a:solidFill>
                    <a:srgbClr val="000000"/>
                  </a:solidFill>
                  <a:latin typeface="Helvetica"/>
                  <a:cs typeface="Helvetica"/>
                </a:rPr>
                <a:t>CD3</a:t>
              </a:r>
              <a:endParaRPr lang="en-US" altLang="ja-JP" sz="2400">
                <a:latin typeface="Helvetica"/>
                <a:cs typeface="Helvetica"/>
              </a:endParaRPr>
            </a:p>
          </p:txBody>
        </p:sp>
        <p:sp>
          <p:nvSpPr>
            <p:cNvPr id="460" name="Line 58"/>
            <p:cNvSpPr>
              <a:spLocks noChangeShapeType="1"/>
            </p:cNvSpPr>
            <p:nvPr/>
          </p:nvSpPr>
          <p:spPr bwMode="auto">
            <a:xfrm flipV="1">
              <a:off x="4278942" y="3632548"/>
              <a:ext cx="2114" cy="237509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61" name="Line 59"/>
            <p:cNvSpPr>
              <a:spLocks noChangeShapeType="1"/>
            </p:cNvSpPr>
            <p:nvPr/>
          </p:nvSpPr>
          <p:spPr bwMode="auto">
            <a:xfrm flipH="1">
              <a:off x="4217608" y="6007642"/>
              <a:ext cx="61334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62" name="Line 60"/>
            <p:cNvSpPr>
              <a:spLocks noChangeShapeType="1"/>
            </p:cNvSpPr>
            <p:nvPr/>
          </p:nvSpPr>
          <p:spPr bwMode="auto">
            <a:xfrm flipH="1">
              <a:off x="4259907" y="5832101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63" name="Line 61"/>
            <p:cNvSpPr>
              <a:spLocks noChangeShapeType="1"/>
            </p:cNvSpPr>
            <p:nvPr/>
          </p:nvSpPr>
          <p:spPr bwMode="auto">
            <a:xfrm flipH="1">
              <a:off x="4259907" y="5736928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64" name="Line 62"/>
            <p:cNvSpPr>
              <a:spLocks noChangeShapeType="1"/>
            </p:cNvSpPr>
            <p:nvPr/>
          </p:nvSpPr>
          <p:spPr bwMode="auto">
            <a:xfrm flipH="1">
              <a:off x="4259907" y="5662905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65" name="Line 63"/>
            <p:cNvSpPr>
              <a:spLocks noChangeShapeType="1"/>
            </p:cNvSpPr>
            <p:nvPr/>
          </p:nvSpPr>
          <p:spPr bwMode="auto">
            <a:xfrm flipH="1">
              <a:off x="4238757" y="5595226"/>
              <a:ext cx="4018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66" name="Line 64"/>
            <p:cNvSpPr>
              <a:spLocks noChangeShapeType="1"/>
            </p:cNvSpPr>
            <p:nvPr/>
          </p:nvSpPr>
          <p:spPr bwMode="auto">
            <a:xfrm flipH="1">
              <a:off x="4259907" y="5546582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67" name="Line 65"/>
            <p:cNvSpPr>
              <a:spLocks noChangeShapeType="1"/>
            </p:cNvSpPr>
            <p:nvPr/>
          </p:nvSpPr>
          <p:spPr bwMode="auto">
            <a:xfrm flipH="1">
              <a:off x="4259907" y="5512743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68" name="Line 66"/>
            <p:cNvSpPr>
              <a:spLocks noChangeShapeType="1"/>
            </p:cNvSpPr>
            <p:nvPr/>
          </p:nvSpPr>
          <p:spPr bwMode="auto">
            <a:xfrm flipH="1">
              <a:off x="4259907" y="5472559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69" name="Line 67"/>
            <p:cNvSpPr>
              <a:spLocks noChangeShapeType="1"/>
            </p:cNvSpPr>
            <p:nvPr/>
          </p:nvSpPr>
          <p:spPr bwMode="auto">
            <a:xfrm flipH="1">
              <a:off x="4259907" y="5445064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70" name="Line 68"/>
            <p:cNvSpPr>
              <a:spLocks noChangeShapeType="1"/>
            </p:cNvSpPr>
            <p:nvPr/>
          </p:nvSpPr>
          <p:spPr bwMode="auto">
            <a:xfrm flipH="1">
              <a:off x="4217608" y="5419684"/>
              <a:ext cx="61334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71" name="Line 69"/>
            <p:cNvSpPr>
              <a:spLocks noChangeShapeType="1"/>
            </p:cNvSpPr>
            <p:nvPr/>
          </p:nvSpPr>
          <p:spPr bwMode="auto">
            <a:xfrm flipH="1">
              <a:off x="4259907" y="5235684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72" name="Line 70"/>
            <p:cNvSpPr>
              <a:spLocks noChangeShapeType="1"/>
            </p:cNvSpPr>
            <p:nvPr/>
          </p:nvSpPr>
          <p:spPr bwMode="auto">
            <a:xfrm flipH="1">
              <a:off x="4259907" y="5134166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73" name="Line 71"/>
            <p:cNvSpPr>
              <a:spLocks noChangeShapeType="1"/>
            </p:cNvSpPr>
            <p:nvPr/>
          </p:nvSpPr>
          <p:spPr bwMode="auto">
            <a:xfrm flipH="1">
              <a:off x="4259907" y="5060142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74" name="Line 72"/>
            <p:cNvSpPr>
              <a:spLocks noChangeShapeType="1"/>
            </p:cNvSpPr>
            <p:nvPr/>
          </p:nvSpPr>
          <p:spPr bwMode="auto">
            <a:xfrm flipH="1">
              <a:off x="4238757" y="5007269"/>
              <a:ext cx="4018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75" name="Line 73"/>
            <p:cNvSpPr>
              <a:spLocks noChangeShapeType="1"/>
            </p:cNvSpPr>
            <p:nvPr/>
          </p:nvSpPr>
          <p:spPr bwMode="auto">
            <a:xfrm flipH="1">
              <a:off x="4259907" y="4952280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76" name="Line 74"/>
            <p:cNvSpPr>
              <a:spLocks noChangeShapeType="1"/>
            </p:cNvSpPr>
            <p:nvPr/>
          </p:nvSpPr>
          <p:spPr bwMode="auto">
            <a:xfrm flipH="1">
              <a:off x="4259907" y="4912095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77" name="Line 75"/>
            <p:cNvSpPr>
              <a:spLocks noChangeShapeType="1"/>
            </p:cNvSpPr>
            <p:nvPr/>
          </p:nvSpPr>
          <p:spPr bwMode="auto">
            <a:xfrm flipH="1">
              <a:off x="4259907" y="4878256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78" name="Line 76"/>
            <p:cNvSpPr>
              <a:spLocks noChangeShapeType="1"/>
            </p:cNvSpPr>
            <p:nvPr/>
          </p:nvSpPr>
          <p:spPr bwMode="auto">
            <a:xfrm flipH="1">
              <a:off x="4259907" y="4850762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79" name="Line 77"/>
            <p:cNvSpPr>
              <a:spLocks noChangeShapeType="1"/>
            </p:cNvSpPr>
            <p:nvPr/>
          </p:nvSpPr>
          <p:spPr bwMode="auto">
            <a:xfrm flipH="1">
              <a:off x="4217608" y="4823267"/>
              <a:ext cx="61334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80" name="Line 78"/>
            <p:cNvSpPr>
              <a:spLocks noChangeShapeType="1"/>
            </p:cNvSpPr>
            <p:nvPr/>
          </p:nvSpPr>
          <p:spPr bwMode="auto">
            <a:xfrm flipH="1">
              <a:off x="4259907" y="4647726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81" name="Line 79"/>
            <p:cNvSpPr>
              <a:spLocks noChangeShapeType="1"/>
            </p:cNvSpPr>
            <p:nvPr/>
          </p:nvSpPr>
          <p:spPr bwMode="auto">
            <a:xfrm flipH="1">
              <a:off x="4259907" y="4539863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82" name="Line 80"/>
            <p:cNvSpPr>
              <a:spLocks noChangeShapeType="1"/>
            </p:cNvSpPr>
            <p:nvPr/>
          </p:nvSpPr>
          <p:spPr bwMode="auto">
            <a:xfrm flipH="1">
              <a:off x="4259907" y="4465840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83" name="Line 81"/>
            <p:cNvSpPr>
              <a:spLocks noChangeShapeType="1"/>
            </p:cNvSpPr>
            <p:nvPr/>
          </p:nvSpPr>
          <p:spPr bwMode="auto">
            <a:xfrm flipH="1">
              <a:off x="4238757" y="4410851"/>
              <a:ext cx="4018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84" name="Line 82"/>
            <p:cNvSpPr>
              <a:spLocks noChangeShapeType="1"/>
            </p:cNvSpPr>
            <p:nvPr/>
          </p:nvSpPr>
          <p:spPr bwMode="auto">
            <a:xfrm flipH="1">
              <a:off x="4259907" y="4364322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85" name="Line 83"/>
            <p:cNvSpPr>
              <a:spLocks noChangeShapeType="1"/>
            </p:cNvSpPr>
            <p:nvPr/>
          </p:nvSpPr>
          <p:spPr bwMode="auto">
            <a:xfrm flipH="1">
              <a:off x="4259907" y="4315678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86" name="Line 84"/>
            <p:cNvSpPr>
              <a:spLocks noChangeShapeType="1"/>
            </p:cNvSpPr>
            <p:nvPr/>
          </p:nvSpPr>
          <p:spPr bwMode="auto">
            <a:xfrm flipH="1">
              <a:off x="4259907" y="4290298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87" name="Line 85"/>
            <p:cNvSpPr>
              <a:spLocks noChangeShapeType="1"/>
            </p:cNvSpPr>
            <p:nvPr/>
          </p:nvSpPr>
          <p:spPr bwMode="auto">
            <a:xfrm flipH="1">
              <a:off x="4259907" y="4256459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88" name="Line 86"/>
            <p:cNvSpPr>
              <a:spLocks noChangeShapeType="1"/>
            </p:cNvSpPr>
            <p:nvPr/>
          </p:nvSpPr>
          <p:spPr bwMode="auto">
            <a:xfrm flipH="1">
              <a:off x="4217608" y="4222620"/>
              <a:ext cx="61334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89" name="Line 87"/>
            <p:cNvSpPr>
              <a:spLocks noChangeShapeType="1"/>
            </p:cNvSpPr>
            <p:nvPr/>
          </p:nvSpPr>
          <p:spPr bwMode="auto">
            <a:xfrm flipH="1">
              <a:off x="4259907" y="4053423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90" name="Line 88"/>
            <p:cNvSpPr>
              <a:spLocks noChangeShapeType="1"/>
            </p:cNvSpPr>
            <p:nvPr/>
          </p:nvSpPr>
          <p:spPr bwMode="auto">
            <a:xfrm flipH="1">
              <a:off x="4259907" y="3937101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91" name="Line 89"/>
            <p:cNvSpPr>
              <a:spLocks noChangeShapeType="1"/>
            </p:cNvSpPr>
            <p:nvPr/>
          </p:nvSpPr>
          <p:spPr bwMode="auto">
            <a:xfrm flipH="1">
              <a:off x="4259907" y="3863077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92" name="Line 90"/>
            <p:cNvSpPr>
              <a:spLocks noChangeShapeType="1"/>
            </p:cNvSpPr>
            <p:nvPr/>
          </p:nvSpPr>
          <p:spPr bwMode="auto">
            <a:xfrm flipH="1">
              <a:off x="4238757" y="3808088"/>
              <a:ext cx="4018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93" name="Line 91"/>
            <p:cNvSpPr>
              <a:spLocks noChangeShapeType="1"/>
            </p:cNvSpPr>
            <p:nvPr/>
          </p:nvSpPr>
          <p:spPr bwMode="auto">
            <a:xfrm flipH="1">
              <a:off x="4259907" y="3761559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94" name="Line 92"/>
            <p:cNvSpPr>
              <a:spLocks noChangeShapeType="1"/>
            </p:cNvSpPr>
            <p:nvPr/>
          </p:nvSpPr>
          <p:spPr bwMode="auto">
            <a:xfrm flipH="1">
              <a:off x="4259907" y="3727720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95" name="Line 93"/>
            <p:cNvSpPr>
              <a:spLocks noChangeShapeType="1"/>
            </p:cNvSpPr>
            <p:nvPr/>
          </p:nvSpPr>
          <p:spPr bwMode="auto">
            <a:xfrm flipH="1">
              <a:off x="4259907" y="3693881"/>
              <a:ext cx="19035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96" name="Line 94"/>
            <p:cNvSpPr>
              <a:spLocks noChangeShapeType="1"/>
            </p:cNvSpPr>
            <p:nvPr/>
          </p:nvSpPr>
          <p:spPr bwMode="auto">
            <a:xfrm flipH="1">
              <a:off x="4259907" y="3666387"/>
              <a:ext cx="19035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97" name="Line 95"/>
            <p:cNvSpPr>
              <a:spLocks noChangeShapeType="1"/>
            </p:cNvSpPr>
            <p:nvPr/>
          </p:nvSpPr>
          <p:spPr bwMode="auto">
            <a:xfrm flipH="1">
              <a:off x="4217608" y="3632548"/>
              <a:ext cx="61334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498" name="Rectangle 97"/>
            <p:cNvSpPr>
              <a:spLocks noChangeArrowheads="1"/>
            </p:cNvSpPr>
            <p:nvPr/>
          </p:nvSpPr>
          <p:spPr bwMode="auto">
            <a:xfrm>
              <a:off x="3990486" y="5968279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499" name="Rectangle 98"/>
            <p:cNvSpPr>
              <a:spLocks noChangeArrowheads="1"/>
            </p:cNvSpPr>
            <p:nvPr/>
          </p:nvSpPr>
          <p:spPr bwMode="auto">
            <a:xfrm>
              <a:off x="4133010" y="5920930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00" name="Rectangle 99"/>
            <p:cNvSpPr>
              <a:spLocks noChangeArrowheads="1"/>
            </p:cNvSpPr>
            <p:nvPr/>
          </p:nvSpPr>
          <p:spPr bwMode="auto">
            <a:xfrm>
              <a:off x="3990486" y="5380321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01" name="Rectangle 100"/>
            <p:cNvSpPr>
              <a:spLocks noChangeArrowheads="1"/>
            </p:cNvSpPr>
            <p:nvPr/>
          </p:nvSpPr>
          <p:spPr bwMode="auto">
            <a:xfrm>
              <a:off x="4133010" y="5332972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02" name="Rectangle 101"/>
            <p:cNvSpPr>
              <a:spLocks noChangeArrowheads="1"/>
            </p:cNvSpPr>
            <p:nvPr/>
          </p:nvSpPr>
          <p:spPr bwMode="auto">
            <a:xfrm>
              <a:off x="3990486" y="4786018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03" name="Rectangle 102"/>
            <p:cNvSpPr>
              <a:spLocks noChangeArrowheads="1"/>
            </p:cNvSpPr>
            <p:nvPr/>
          </p:nvSpPr>
          <p:spPr bwMode="auto">
            <a:xfrm>
              <a:off x="4133010" y="4736555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2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04" name="Rectangle 103"/>
            <p:cNvSpPr>
              <a:spLocks noChangeArrowheads="1"/>
            </p:cNvSpPr>
            <p:nvPr/>
          </p:nvSpPr>
          <p:spPr bwMode="auto">
            <a:xfrm>
              <a:off x="3990486" y="4183256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05" name="Rectangle 104"/>
            <p:cNvSpPr>
              <a:spLocks noChangeArrowheads="1"/>
            </p:cNvSpPr>
            <p:nvPr/>
          </p:nvSpPr>
          <p:spPr bwMode="auto">
            <a:xfrm>
              <a:off x="4133010" y="4133792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3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06" name="Rectangle 105"/>
            <p:cNvSpPr>
              <a:spLocks noChangeArrowheads="1"/>
            </p:cNvSpPr>
            <p:nvPr/>
          </p:nvSpPr>
          <p:spPr bwMode="auto">
            <a:xfrm>
              <a:off x="3990486" y="3595299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07" name="Rectangle 106"/>
            <p:cNvSpPr>
              <a:spLocks noChangeArrowheads="1"/>
            </p:cNvSpPr>
            <p:nvPr/>
          </p:nvSpPr>
          <p:spPr bwMode="auto">
            <a:xfrm>
              <a:off x="4133010" y="3545834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4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08" name="Rectangle 108"/>
            <p:cNvSpPr>
              <a:spLocks noChangeArrowheads="1"/>
            </p:cNvSpPr>
            <p:nvPr/>
          </p:nvSpPr>
          <p:spPr bwMode="auto">
            <a:xfrm rot="16200000">
              <a:off x="3518491" y="4628028"/>
              <a:ext cx="6157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400">
                  <a:solidFill>
                    <a:srgbClr val="000000"/>
                  </a:solidFill>
                  <a:latin typeface="Helvetica"/>
                  <a:cs typeface="Helvetica"/>
                </a:rPr>
                <a:t>CD7</a:t>
              </a:r>
              <a:endParaRPr lang="en-US" altLang="ja-JP" sz="2400">
                <a:latin typeface="Helvetica"/>
                <a:cs typeface="Helvetica"/>
              </a:endParaRPr>
            </a:p>
          </p:txBody>
        </p:sp>
        <p:pic>
          <p:nvPicPr>
            <p:cNvPr id="509" name="Picture 1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3746" y="3653697"/>
              <a:ext cx="2339141" cy="234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0" name="Freeform 112"/>
            <p:cNvSpPr>
              <a:spLocks/>
            </p:cNvSpPr>
            <p:nvPr/>
          </p:nvSpPr>
          <p:spPr bwMode="auto">
            <a:xfrm>
              <a:off x="4293746" y="3734066"/>
              <a:ext cx="2129761" cy="1374721"/>
            </a:xfrm>
            <a:custGeom>
              <a:avLst/>
              <a:gdLst>
                <a:gd name="T0" fmla="*/ 537 w 1007"/>
                <a:gd name="T1" fmla="*/ 157 h 650"/>
                <a:gd name="T2" fmla="*/ 582 w 1007"/>
                <a:gd name="T3" fmla="*/ 224 h 650"/>
                <a:gd name="T4" fmla="*/ 617 w 1007"/>
                <a:gd name="T5" fmla="*/ 279 h 650"/>
                <a:gd name="T6" fmla="*/ 850 w 1007"/>
                <a:gd name="T7" fmla="*/ 381 h 650"/>
                <a:gd name="T8" fmla="*/ 1007 w 1007"/>
                <a:gd name="T9" fmla="*/ 384 h 650"/>
                <a:gd name="T10" fmla="*/ 1001 w 1007"/>
                <a:gd name="T11" fmla="*/ 448 h 650"/>
                <a:gd name="T12" fmla="*/ 1007 w 1007"/>
                <a:gd name="T13" fmla="*/ 637 h 650"/>
                <a:gd name="T14" fmla="*/ 483 w 1007"/>
                <a:gd name="T15" fmla="*/ 650 h 650"/>
                <a:gd name="T16" fmla="*/ 0 w 1007"/>
                <a:gd name="T17" fmla="*/ 646 h 650"/>
                <a:gd name="T18" fmla="*/ 0 w 1007"/>
                <a:gd name="T19" fmla="*/ 7 h 650"/>
                <a:gd name="T20" fmla="*/ 387 w 1007"/>
                <a:gd name="T21" fmla="*/ 0 h 650"/>
                <a:gd name="T22" fmla="*/ 495 w 1007"/>
                <a:gd name="T23" fmla="*/ 119 h 650"/>
                <a:gd name="T24" fmla="*/ 537 w 1007"/>
                <a:gd name="T25" fmla="*/ 15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7" h="650">
                  <a:moveTo>
                    <a:pt x="537" y="157"/>
                  </a:moveTo>
                  <a:lnTo>
                    <a:pt x="582" y="224"/>
                  </a:lnTo>
                  <a:lnTo>
                    <a:pt x="617" y="279"/>
                  </a:lnTo>
                  <a:lnTo>
                    <a:pt x="850" y="381"/>
                  </a:lnTo>
                  <a:lnTo>
                    <a:pt x="1007" y="384"/>
                  </a:lnTo>
                  <a:lnTo>
                    <a:pt x="1001" y="448"/>
                  </a:lnTo>
                  <a:lnTo>
                    <a:pt x="1007" y="637"/>
                  </a:lnTo>
                  <a:lnTo>
                    <a:pt x="483" y="650"/>
                  </a:lnTo>
                  <a:lnTo>
                    <a:pt x="0" y="646"/>
                  </a:lnTo>
                  <a:lnTo>
                    <a:pt x="0" y="7"/>
                  </a:lnTo>
                  <a:lnTo>
                    <a:pt x="387" y="0"/>
                  </a:lnTo>
                  <a:lnTo>
                    <a:pt x="495" y="119"/>
                  </a:lnTo>
                  <a:lnTo>
                    <a:pt x="537" y="157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11" name="Rectangle 114"/>
            <p:cNvSpPr>
              <a:spLocks noChangeArrowheads="1"/>
            </p:cNvSpPr>
            <p:nvPr/>
          </p:nvSpPr>
          <p:spPr bwMode="auto">
            <a:xfrm>
              <a:off x="4513295" y="4304129"/>
              <a:ext cx="654514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31.8%</a:t>
              </a:r>
              <a:endParaRPr lang="en-US" altLang="ja-JP" dirty="0">
                <a:latin typeface="Helvetica"/>
                <a:cs typeface="Helvetica"/>
              </a:endParaRPr>
            </a:p>
          </p:txBody>
        </p:sp>
        <p:sp>
          <p:nvSpPr>
            <p:cNvPr id="512" name="Freeform 116"/>
            <p:cNvSpPr>
              <a:spLocks/>
            </p:cNvSpPr>
            <p:nvPr/>
          </p:nvSpPr>
          <p:spPr bwMode="auto">
            <a:xfrm>
              <a:off x="5118579" y="3727720"/>
              <a:ext cx="1304928" cy="818488"/>
            </a:xfrm>
            <a:custGeom>
              <a:avLst/>
              <a:gdLst>
                <a:gd name="T0" fmla="*/ 598 w 617"/>
                <a:gd name="T1" fmla="*/ 0 h 387"/>
                <a:gd name="T2" fmla="*/ 585 w 617"/>
                <a:gd name="T3" fmla="*/ 16 h 387"/>
                <a:gd name="T4" fmla="*/ 214 w 617"/>
                <a:gd name="T5" fmla="*/ 13 h 387"/>
                <a:gd name="T6" fmla="*/ 0 w 617"/>
                <a:gd name="T7" fmla="*/ 13 h 387"/>
                <a:gd name="T8" fmla="*/ 140 w 617"/>
                <a:gd name="T9" fmla="*/ 166 h 387"/>
                <a:gd name="T10" fmla="*/ 220 w 617"/>
                <a:gd name="T11" fmla="*/ 262 h 387"/>
                <a:gd name="T12" fmla="*/ 268 w 617"/>
                <a:gd name="T13" fmla="*/ 301 h 387"/>
                <a:gd name="T14" fmla="*/ 457 w 617"/>
                <a:gd name="T15" fmla="*/ 387 h 387"/>
                <a:gd name="T16" fmla="*/ 611 w 617"/>
                <a:gd name="T17" fmla="*/ 387 h 387"/>
                <a:gd name="T18" fmla="*/ 617 w 617"/>
                <a:gd name="T19" fmla="*/ 243 h 387"/>
                <a:gd name="T20" fmla="*/ 617 w 617"/>
                <a:gd name="T21" fmla="*/ 10 h 387"/>
                <a:gd name="T22" fmla="*/ 611 w 617"/>
                <a:gd name="T23" fmla="*/ 16 h 387"/>
                <a:gd name="T24" fmla="*/ 611 w 617"/>
                <a:gd name="T25" fmla="*/ 16 h 387"/>
                <a:gd name="T26" fmla="*/ 598 w 617"/>
                <a:gd name="T27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7" h="387">
                  <a:moveTo>
                    <a:pt x="598" y="0"/>
                  </a:moveTo>
                  <a:lnTo>
                    <a:pt x="585" y="16"/>
                  </a:lnTo>
                  <a:lnTo>
                    <a:pt x="214" y="13"/>
                  </a:lnTo>
                  <a:lnTo>
                    <a:pt x="0" y="13"/>
                  </a:lnTo>
                  <a:lnTo>
                    <a:pt x="140" y="166"/>
                  </a:lnTo>
                  <a:lnTo>
                    <a:pt x="220" y="262"/>
                  </a:lnTo>
                  <a:lnTo>
                    <a:pt x="268" y="301"/>
                  </a:lnTo>
                  <a:lnTo>
                    <a:pt x="457" y="387"/>
                  </a:lnTo>
                  <a:lnTo>
                    <a:pt x="611" y="387"/>
                  </a:lnTo>
                  <a:lnTo>
                    <a:pt x="617" y="243"/>
                  </a:lnTo>
                  <a:lnTo>
                    <a:pt x="617" y="10"/>
                  </a:lnTo>
                  <a:lnTo>
                    <a:pt x="611" y="16"/>
                  </a:lnTo>
                  <a:lnTo>
                    <a:pt x="611" y="16"/>
                  </a:lnTo>
                  <a:lnTo>
                    <a:pt x="598" y="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13" name="Rectangle 118"/>
            <p:cNvSpPr>
              <a:spLocks noChangeArrowheads="1"/>
            </p:cNvSpPr>
            <p:nvPr/>
          </p:nvSpPr>
          <p:spPr bwMode="auto">
            <a:xfrm>
              <a:off x="5573670" y="3501008"/>
              <a:ext cx="654514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50.7%</a:t>
              </a:r>
              <a:endParaRPr lang="en-US" altLang="ja-JP" dirty="0">
                <a:latin typeface="Helvetica"/>
                <a:cs typeface="Helvetica"/>
              </a:endParaRPr>
            </a:p>
          </p:txBody>
        </p:sp>
        <p:sp>
          <p:nvSpPr>
            <p:cNvPr id="514" name="Line 120"/>
            <p:cNvSpPr>
              <a:spLocks noChangeShapeType="1"/>
            </p:cNvSpPr>
            <p:nvPr/>
          </p:nvSpPr>
          <p:spPr bwMode="auto">
            <a:xfrm>
              <a:off x="6429851" y="5081292"/>
              <a:ext cx="2116" cy="91366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15" name="Freeform 121"/>
            <p:cNvSpPr>
              <a:spLocks/>
            </p:cNvSpPr>
            <p:nvPr/>
          </p:nvSpPr>
          <p:spPr bwMode="auto">
            <a:xfrm>
              <a:off x="4293746" y="5081292"/>
              <a:ext cx="2136105" cy="913661"/>
            </a:xfrm>
            <a:custGeom>
              <a:avLst/>
              <a:gdLst>
                <a:gd name="T0" fmla="*/ 0 w 1010"/>
                <a:gd name="T1" fmla="*/ 432 h 432"/>
                <a:gd name="T2" fmla="*/ 0 w 1010"/>
                <a:gd name="T3" fmla="*/ 9 h 432"/>
                <a:gd name="T4" fmla="*/ 668 w 1010"/>
                <a:gd name="T5" fmla="*/ 13 h 432"/>
                <a:gd name="T6" fmla="*/ 767 w 1010"/>
                <a:gd name="T7" fmla="*/ 0 h 432"/>
                <a:gd name="T8" fmla="*/ 1010 w 1010"/>
                <a:gd name="T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0" h="432">
                  <a:moveTo>
                    <a:pt x="0" y="432"/>
                  </a:moveTo>
                  <a:lnTo>
                    <a:pt x="0" y="9"/>
                  </a:lnTo>
                  <a:lnTo>
                    <a:pt x="668" y="13"/>
                  </a:lnTo>
                  <a:lnTo>
                    <a:pt x="767" y="0"/>
                  </a:lnTo>
                  <a:lnTo>
                    <a:pt x="101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16" name="Rectangle 124"/>
            <p:cNvSpPr>
              <a:spLocks noChangeArrowheads="1"/>
            </p:cNvSpPr>
            <p:nvPr/>
          </p:nvSpPr>
          <p:spPr bwMode="auto">
            <a:xfrm>
              <a:off x="4513295" y="5373216"/>
              <a:ext cx="654514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16.8%</a:t>
              </a:r>
              <a:endParaRPr lang="en-US" altLang="ja-JP" dirty="0">
                <a:latin typeface="Helvetica"/>
                <a:cs typeface="Helvetica"/>
              </a:endParaRPr>
            </a:p>
          </p:txBody>
        </p:sp>
        <p:sp>
          <p:nvSpPr>
            <p:cNvPr id="517" name="Rectangle 837"/>
            <p:cNvSpPr>
              <a:spLocks noChangeArrowheads="1"/>
            </p:cNvSpPr>
            <p:nvPr/>
          </p:nvSpPr>
          <p:spPr bwMode="auto">
            <a:xfrm>
              <a:off x="1115266" y="748972"/>
              <a:ext cx="1751183" cy="175329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18" name="Line 838"/>
            <p:cNvSpPr>
              <a:spLocks noChangeShapeType="1"/>
            </p:cNvSpPr>
            <p:nvPr/>
          </p:nvSpPr>
          <p:spPr bwMode="auto">
            <a:xfrm>
              <a:off x="1115266" y="2493809"/>
              <a:ext cx="1744839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19" name="Line 839"/>
            <p:cNvSpPr>
              <a:spLocks noChangeShapeType="1"/>
            </p:cNvSpPr>
            <p:nvPr/>
          </p:nvSpPr>
          <p:spPr bwMode="auto">
            <a:xfrm>
              <a:off x="1115266" y="2502269"/>
              <a:ext cx="2116" cy="4018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20" name="Line 840"/>
            <p:cNvSpPr>
              <a:spLocks noChangeShapeType="1"/>
            </p:cNvSpPr>
            <p:nvPr/>
          </p:nvSpPr>
          <p:spPr bwMode="auto">
            <a:xfrm>
              <a:off x="1244279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21" name="Line 841"/>
            <p:cNvSpPr>
              <a:spLocks noChangeShapeType="1"/>
            </p:cNvSpPr>
            <p:nvPr/>
          </p:nvSpPr>
          <p:spPr bwMode="auto">
            <a:xfrm>
              <a:off x="1318302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22" name="Line 842"/>
            <p:cNvSpPr>
              <a:spLocks noChangeShapeType="1"/>
            </p:cNvSpPr>
            <p:nvPr/>
          </p:nvSpPr>
          <p:spPr bwMode="auto">
            <a:xfrm>
              <a:off x="1373291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23" name="Line 843"/>
            <p:cNvSpPr>
              <a:spLocks noChangeShapeType="1"/>
            </p:cNvSpPr>
            <p:nvPr/>
          </p:nvSpPr>
          <p:spPr bwMode="auto">
            <a:xfrm>
              <a:off x="1419820" y="2502269"/>
              <a:ext cx="2116" cy="2537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24" name="Line 844"/>
            <p:cNvSpPr>
              <a:spLocks noChangeShapeType="1"/>
            </p:cNvSpPr>
            <p:nvPr/>
          </p:nvSpPr>
          <p:spPr bwMode="auto">
            <a:xfrm>
              <a:off x="1453659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25" name="Line 845"/>
            <p:cNvSpPr>
              <a:spLocks noChangeShapeType="1"/>
            </p:cNvSpPr>
            <p:nvPr/>
          </p:nvSpPr>
          <p:spPr bwMode="auto">
            <a:xfrm>
              <a:off x="1481154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26" name="Line 846"/>
            <p:cNvSpPr>
              <a:spLocks noChangeShapeType="1"/>
            </p:cNvSpPr>
            <p:nvPr/>
          </p:nvSpPr>
          <p:spPr bwMode="auto">
            <a:xfrm>
              <a:off x="1508648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27" name="Line 847"/>
            <p:cNvSpPr>
              <a:spLocks noChangeShapeType="1"/>
            </p:cNvSpPr>
            <p:nvPr/>
          </p:nvSpPr>
          <p:spPr bwMode="auto">
            <a:xfrm>
              <a:off x="1527683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28" name="Line 848"/>
            <p:cNvSpPr>
              <a:spLocks noChangeShapeType="1"/>
            </p:cNvSpPr>
            <p:nvPr/>
          </p:nvSpPr>
          <p:spPr bwMode="auto">
            <a:xfrm>
              <a:off x="1548833" y="2502269"/>
              <a:ext cx="2114" cy="4018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29" name="Line 849"/>
            <p:cNvSpPr>
              <a:spLocks noChangeShapeType="1"/>
            </p:cNvSpPr>
            <p:nvPr/>
          </p:nvSpPr>
          <p:spPr bwMode="auto">
            <a:xfrm>
              <a:off x="1684190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30" name="Line 850"/>
            <p:cNvSpPr>
              <a:spLocks noChangeShapeType="1"/>
            </p:cNvSpPr>
            <p:nvPr/>
          </p:nvSpPr>
          <p:spPr bwMode="auto">
            <a:xfrm>
              <a:off x="1758212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31" name="Line 851"/>
            <p:cNvSpPr>
              <a:spLocks noChangeShapeType="1"/>
            </p:cNvSpPr>
            <p:nvPr/>
          </p:nvSpPr>
          <p:spPr bwMode="auto">
            <a:xfrm>
              <a:off x="1811087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32" name="Line 852"/>
            <p:cNvSpPr>
              <a:spLocks noChangeShapeType="1"/>
            </p:cNvSpPr>
            <p:nvPr/>
          </p:nvSpPr>
          <p:spPr bwMode="auto">
            <a:xfrm>
              <a:off x="1853386" y="2502269"/>
              <a:ext cx="2114" cy="2537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33" name="Line 853"/>
            <p:cNvSpPr>
              <a:spLocks noChangeShapeType="1"/>
            </p:cNvSpPr>
            <p:nvPr/>
          </p:nvSpPr>
          <p:spPr bwMode="auto">
            <a:xfrm>
              <a:off x="1893570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34" name="Line 854"/>
            <p:cNvSpPr>
              <a:spLocks noChangeShapeType="1"/>
            </p:cNvSpPr>
            <p:nvPr/>
          </p:nvSpPr>
          <p:spPr bwMode="auto">
            <a:xfrm>
              <a:off x="1921065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35" name="Line 855"/>
            <p:cNvSpPr>
              <a:spLocks noChangeShapeType="1"/>
            </p:cNvSpPr>
            <p:nvPr/>
          </p:nvSpPr>
          <p:spPr bwMode="auto">
            <a:xfrm>
              <a:off x="1946444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36" name="Line 856"/>
            <p:cNvSpPr>
              <a:spLocks noChangeShapeType="1"/>
            </p:cNvSpPr>
            <p:nvPr/>
          </p:nvSpPr>
          <p:spPr bwMode="auto">
            <a:xfrm>
              <a:off x="1967594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37" name="Line 857"/>
            <p:cNvSpPr>
              <a:spLocks noChangeShapeType="1"/>
            </p:cNvSpPr>
            <p:nvPr/>
          </p:nvSpPr>
          <p:spPr bwMode="auto">
            <a:xfrm>
              <a:off x="1988743" y="2502269"/>
              <a:ext cx="2114" cy="4018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38" name="Line 858"/>
            <p:cNvSpPr>
              <a:spLocks noChangeShapeType="1"/>
            </p:cNvSpPr>
            <p:nvPr/>
          </p:nvSpPr>
          <p:spPr bwMode="auto">
            <a:xfrm>
              <a:off x="2115641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39" name="Line 859"/>
            <p:cNvSpPr>
              <a:spLocks noChangeShapeType="1"/>
            </p:cNvSpPr>
            <p:nvPr/>
          </p:nvSpPr>
          <p:spPr bwMode="auto">
            <a:xfrm>
              <a:off x="2198123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40" name="Line 860"/>
            <p:cNvSpPr>
              <a:spLocks noChangeShapeType="1"/>
            </p:cNvSpPr>
            <p:nvPr/>
          </p:nvSpPr>
          <p:spPr bwMode="auto">
            <a:xfrm>
              <a:off x="2250998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41" name="Line 861"/>
            <p:cNvSpPr>
              <a:spLocks noChangeShapeType="1"/>
            </p:cNvSpPr>
            <p:nvPr/>
          </p:nvSpPr>
          <p:spPr bwMode="auto">
            <a:xfrm>
              <a:off x="2291181" y="2502269"/>
              <a:ext cx="2116" cy="2537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42" name="Line 862"/>
            <p:cNvSpPr>
              <a:spLocks noChangeShapeType="1"/>
            </p:cNvSpPr>
            <p:nvPr/>
          </p:nvSpPr>
          <p:spPr bwMode="auto">
            <a:xfrm>
              <a:off x="2325020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43" name="Line 863"/>
            <p:cNvSpPr>
              <a:spLocks noChangeShapeType="1"/>
            </p:cNvSpPr>
            <p:nvPr/>
          </p:nvSpPr>
          <p:spPr bwMode="auto">
            <a:xfrm>
              <a:off x="2358860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44" name="Line 864"/>
            <p:cNvSpPr>
              <a:spLocks noChangeShapeType="1"/>
            </p:cNvSpPr>
            <p:nvPr/>
          </p:nvSpPr>
          <p:spPr bwMode="auto">
            <a:xfrm>
              <a:off x="2380009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45" name="Line 865"/>
            <p:cNvSpPr>
              <a:spLocks noChangeShapeType="1"/>
            </p:cNvSpPr>
            <p:nvPr/>
          </p:nvSpPr>
          <p:spPr bwMode="auto">
            <a:xfrm>
              <a:off x="2407504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46" name="Line 866"/>
            <p:cNvSpPr>
              <a:spLocks noChangeShapeType="1"/>
            </p:cNvSpPr>
            <p:nvPr/>
          </p:nvSpPr>
          <p:spPr bwMode="auto">
            <a:xfrm>
              <a:off x="2426538" y="2502269"/>
              <a:ext cx="2116" cy="4018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47" name="Line 867"/>
            <p:cNvSpPr>
              <a:spLocks noChangeShapeType="1"/>
            </p:cNvSpPr>
            <p:nvPr/>
          </p:nvSpPr>
          <p:spPr bwMode="auto">
            <a:xfrm>
              <a:off x="2555551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48" name="Line 868"/>
            <p:cNvSpPr>
              <a:spLocks noChangeShapeType="1"/>
            </p:cNvSpPr>
            <p:nvPr/>
          </p:nvSpPr>
          <p:spPr bwMode="auto">
            <a:xfrm>
              <a:off x="2638034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49" name="Line 869"/>
            <p:cNvSpPr>
              <a:spLocks noChangeShapeType="1"/>
            </p:cNvSpPr>
            <p:nvPr/>
          </p:nvSpPr>
          <p:spPr bwMode="auto">
            <a:xfrm>
              <a:off x="2690908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50" name="Line 870"/>
            <p:cNvSpPr>
              <a:spLocks noChangeShapeType="1"/>
            </p:cNvSpPr>
            <p:nvPr/>
          </p:nvSpPr>
          <p:spPr bwMode="auto">
            <a:xfrm>
              <a:off x="2731092" y="2502269"/>
              <a:ext cx="2116" cy="2537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51" name="Line 871"/>
            <p:cNvSpPr>
              <a:spLocks noChangeShapeType="1"/>
            </p:cNvSpPr>
            <p:nvPr/>
          </p:nvSpPr>
          <p:spPr bwMode="auto">
            <a:xfrm>
              <a:off x="2764931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52" name="Line 872"/>
            <p:cNvSpPr>
              <a:spLocks noChangeShapeType="1"/>
            </p:cNvSpPr>
            <p:nvPr/>
          </p:nvSpPr>
          <p:spPr bwMode="auto">
            <a:xfrm>
              <a:off x="2792426" y="2502269"/>
              <a:ext cx="2114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53" name="Line 873"/>
            <p:cNvSpPr>
              <a:spLocks noChangeShapeType="1"/>
            </p:cNvSpPr>
            <p:nvPr/>
          </p:nvSpPr>
          <p:spPr bwMode="auto">
            <a:xfrm>
              <a:off x="2819920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54" name="Line 874"/>
            <p:cNvSpPr>
              <a:spLocks noChangeShapeType="1"/>
            </p:cNvSpPr>
            <p:nvPr/>
          </p:nvSpPr>
          <p:spPr bwMode="auto">
            <a:xfrm>
              <a:off x="2841070" y="2502269"/>
              <a:ext cx="2116" cy="1269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55" name="Line 875"/>
            <p:cNvSpPr>
              <a:spLocks noChangeShapeType="1"/>
            </p:cNvSpPr>
            <p:nvPr/>
          </p:nvSpPr>
          <p:spPr bwMode="auto">
            <a:xfrm>
              <a:off x="2860105" y="2502269"/>
              <a:ext cx="2114" cy="4018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56" name="Rectangle 877"/>
            <p:cNvSpPr>
              <a:spLocks noChangeArrowheads="1"/>
            </p:cNvSpPr>
            <p:nvPr/>
          </p:nvSpPr>
          <p:spPr bwMode="auto">
            <a:xfrm>
              <a:off x="1049703" y="2591097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57" name="Rectangle 878"/>
            <p:cNvSpPr>
              <a:spLocks noChangeArrowheads="1"/>
            </p:cNvSpPr>
            <p:nvPr/>
          </p:nvSpPr>
          <p:spPr bwMode="auto">
            <a:xfrm>
              <a:off x="1191409" y="2555032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58" name="Rectangle 879"/>
            <p:cNvSpPr>
              <a:spLocks noChangeArrowheads="1"/>
            </p:cNvSpPr>
            <p:nvPr/>
          </p:nvSpPr>
          <p:spPr bwMode="auto">
            <a:xfrm>
              <a:off x="1483268" y="2591097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59" name="Rectangle 880"/>
            <p:cNvSpPr>
              <a:spLocks noChangeArrowheads="1"/>
            </p:cNvSpPr>
            <p:nvPr/>
          </p:nvSpPr>
          <p:spPr bwMode="auto">
            <a:xfrm>
              <a:off x="1624976" y="2555032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60" name="Rectangle 881"/>
            <p:cNvSpPr>
              <a:spLocks noChangeArrowheads="1"/>
            </p:cNvSpPr>
            <p:nvPr/>
          </p:nvSpPr>
          <p:spPr bwMode="auto">
            <a:xfrm>
              <a:off x="1923179" y="2591097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61" name="Rectangle 882"/>
            <p:cNvSpPr>
              <a:spLocks noChangeArrowheads="1"/>
            </p:cNvSpPr>
            <p:nvPr/>
          </p:nvSpPr>
          <p:spPr bwMode="auto">
            <a:xfrm>
              <a:off x="2062771" y="2555032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2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62" name="Rectangle 883"/>
            <p:cNvSpPr>
              <a:spLocks noChangeArrowheads="1"/>
            </p:cNvSpPr>
            <p:nvPr/>
          </p:nvSpPr>
          <p:spPr bwMode="auto">
            <a:xfrm>
              <a:off x="2363090" y="2591097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63" name="Rectangle 884"/>
            <p:cNvSpPr>
              <a:spLocks noChangeArrowheads="1"/>
            </p:cNvSpPr>
            <p:nvPr/>
          </p:nvSpPr>
          <p:spPr bwMode="auto">
            <a:xfrm>
              <a:off x="2502682" y="2555032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3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64" name="Rectangle 885"/>
            <p:cNvSpPr>
              <a:spLocks noChangeArrowheads="1"/>
            </p:cNvSpPr>
            <p:nvPr/>
          </p:nvSpPr>
          <p:spPr bwMode="auto">
            <a:xfrm>
              <a:off x="2794541" y="2591097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65" name="Rectangle 886"/>
            <p:cNvSpPr>
              <a:spLocks noChangeArrowheads="1"/>
            </p:cNvSpPr>
            <p:nvPr/>
          </p:nvSpPr>
          <p:spPr bwMode="auto">
            <a:xfrm>
              <a:off x="2936248" y="2555032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 dirty="0">
                  <a:solidFill>
                    <a:srgbClr val="000000"/>
                  </a:solidFill>
                  <a:latin typeface="Helvetica"/>
                  <a:cs typeface="Helvetica"/>
                </a:rPr>
                <a:t>4</a:t>
              </a:r>
              <a:endParaRPr lang="en-US" altLang="ja-JP" sz="1000" dirty="0">
                <a:latin typeface="Helvetica"/>
                <a:cs typeface="Helvetica"/>
              </a:endParaRPr>
            </a:p>
          </p:txBody>
        </p:sp>
        <p:sp>
          <p:nvSpPr>
            <p:cNvPr id="566" name="Rectangle 888"/>
            <p:cNvSpPr>
              <a:spLocks noChangeArrowheads="1"/>
            </p:cNvSpPr>
            <p:nvPr/>
          </p:nvSpPr>
          <p:spPr bwMode="auto">
            <a:xfrm>
              <a:off x="1874536" y="2761183"/>
              <a:ext cx="2423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/>
                  <a:cs typeface="Helvetica"/>
                </a:rPr>
                <a:t>PI</a:t>
              </a:r>
              <a:endParaRPr lang="en-US" altLang="ja-JP" sz="2000">
                <a:latin typeface="Helvetica"/>
                <a:cs typeface="Helvetica"/>
              </a:endParaRPr>
            </a:p>
          </p:txBody>
        </p:sp>
        <p:sp>
          <p:nvSpPr>
            <p:cNvPr id="567" name="Line 890"/>
            <p:cNvSpPr>
              <a:spLocks noChangeShapeType="1"/>
            </p:cNvSpPr>
            <p:nvPr/>
          </p:nvSpPr>
          <p:spPr bwMode="auto">
            <a:xfrm flipV="1">
              <a:off x="1115266" y="748972"/>
              <a:ext cx="2116" cy="174483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68" name="Line 891"/>
            <p:cNvSpPr>
              <a:spLocks noChangeShapeType="1"/>
            </p:cNvSpPr>
            <p:nvPr/>
          </p:nvSpPr>
          <p:spPr bwMode="auto">
            <a:xfrm flipH="1">
              <a:off x="1075083" y="2493809"/>
              <a:ext cx="40183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69" name="Line 892"/>
            <p:cNvSpPr>
              <a:spLocks noChangeShapeType="1"/>
            </p:cNvSpPr>
            <p:nvPr/>
          </p:nvSpPr>
          <p:spPr bwMode="auto">
            <a:xfrm flipH="1">
              <a:off x="1102576" y="2413441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70" name="Line 893"/>
            <p:cNvSpPr>
              <a:spLocks noChangeShapeType="1"/>
            </p:cNvSpPr>
            <p:nvPr/>
          </p:nvSpPr>
          <p:spPr bwMode="auto">
            <a:xfrm flipH="1">
              <a:off x="1102576" y="2324613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71" name="Line 894"/>
            <p:cNvSpPr>
              <a:spLocks noChangeShapeType="1"/>
            </p:cNvSpPr>
            <p:nvPr/>
          </p:nvSpPr>
          <p:spPr bwMode="auto">
            <a:xfrm flipH="1">
              <a:off x="1102576" y="2244244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72" name="Line 895"/>
            <p:cNvSpPr>
              <a:spLocks noChangeShapeType="1"/>
            </p:cNvSpPr>
            <p:nvPr/>
          </p:nvSpPr>
          <p:spPr bwMode="auto">
            <a:xfrm flipH="1">
              <a:off x="1075083" y="2155416"/>
              <a:ext cx="40183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73" name="Line 896"/>
            <p:cNvSpPr>
              <a:spLocks noChangeShapeType="1"/>
            </p:cNvSpPr>
            <p:nvPr/>
          </p:nvSpPr>
          <p:spPr bwMode="auto">
            <a:xfrm flipH="1">
              <a:off x="1102576" y="2068704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74" name="Line 897"/>
            <p:cNvSpPr>
              <a:spLocks noChangeShapeType="1"/>
            </p:cNvSpPr>
            <p:nvPr/>
          </p:nvSpPr>
          <p:spPr bwMode="auto">
            <a:xfrm flipH="1">
              <a:off x="1102576" y="1986220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75" name="Line 898"/>
            <p:cNvSpPr>
              <a:spLocks noChangeShapeType="1"/>
            </p:cNvSpPr>
            <p:nvPr/>
          </p:nvSpPr>
          <p:spPr bwMode="auto">
            <a:xfrm flipH="1">
              <a:off x="1102576" y="1899507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76" name="Line 899"/>
            <p:cNvSpPr>
              <a:spLocks noChangeShapeType="1"/>
            </p:cNvSpPr>
            <p:nvPr/>
          </p:nvSpPr>
          <p:spPr bwMode="auto">
            <a:xfrm flipH="1">
              <a:off x="1075083" y="1810679"/>
              <a:ext cx="40183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77" name="Line 900"/>
            <p:cNvSpPr>
              <a:spLocks noChangeShapeType="1"/>
            </p:cNvSpPr>
            <p:nvPr/>
          </p:nvSpPr>
          <p:spPr bwMode="auto">
            <a:xfrm flipH="1">
              <a:off x="1102576" y="1730311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78" name="Line 901"/>
            <p:cNvSpPr>
              <a:spLocks noChangeShapeType="1"/>
            </p:cNvSpPr>
            <p:nvPr/>
          </p:nvSpPr>
          <p:spPr bwMode="auto">
            <a:xfrm flipH="1">
              <a:off x="1102576" y="1641483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79" name="Line 902"/>
            <p:cNvSpPr>
              <a:spLocks noChangeShapeType="1"/>
            </p:cNvSpPr>
            <p:nvPr/>
          </p:nvSpPr>
          <p:spPr bwMode="auto">
            <a:xfrm flipH="1">
              <a:off x="1102576" y="1554769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80" name="Line 903"/>
            <p:cNvSpPr>
              <a:spLocks noChangeShapeType="1"/>
            </p:cNvSpPr>
            <p:nvPr/>
          </p:nvSpPr>
          <p:spPr bwMode="auto">
            <a:xfrm flipH="1">
              <a:off x="1075083" y="1472286"/>
              <a:ext cx="40183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81" name="Line 904"/>
            <p:cNvSpPr>
              <a:spLocks noChangeShapeType="1"/>
            </p:cNvSpPr>
            <p:nvPr/>
          </p:nvSpPr>
          <p:spPr bwMode="auto">
            <a:xfrm flipH="1">
              <a:off x="1102576" y="1385573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82" name="Line 905"/>
            <p:cNvSpPr>
              <a:spLocks noChangeShapeType="1"/>
            </p:cNvSpPr>
            <p:nvPr/>
          </p:nvSpPr>
          <p:spPr bwMode="auto">
            <a:xfrm flipH="1">
              <a:off x="1102576" y="1296744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83" name="Line 906"/>
            <p:cNvSpPr>
              <a:spLocks noChangeShapeType="1"/>
            </p:cNvSpPr>
            <p:nvPr/>
          </p:nvSpPr>
          <p:spPr bwMode="auto">
            <a:xfrm flipH="1">
              <a:off x="1102576" y="1216376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84" name="Line 907"/>
            <p:cNvSpPr>
              <a:spLocks noChangeShapeType="1"/>
            </p:cNvSpPr>
            <p:nvPr/>
          </p:nvSpPr>
          <p:spPr bwMode="auto">
            <a:xfrm flipH="1">
              <a:off x="1075083" y="1127548"/>
              <a:ext cx="40183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85" name="Line 908"/>
            <p:cNvSpPr>
              <a:spLocks noChangeShapeType="1"/>
            </p:cNvSpPr>
            <p:nvPr/>
          </p:nvSpPr>
          <p:spPr bwMode="auto">
            <a:xfrm flipH="1">
              <a:off x="1102576" y="1047180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86" name="Line 909"/>
            <p:cNvSpPr>
              <a:spLocks noChangeShapeType="1"/>
            </p:cNvSpPr>
            <p:nvPr/>
          </p:nvSpPr>
          <p:spPr bwMode="auto">
            <a:xfrm flipH="1">
              <a:off x="1102576" y="958352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87" name="Line 910"/>
            <p:cNvSpPr>
              <a:spLocks noChangeShapeType="1"/>
            </p:cNvSpPr>
            <p:nvPr/>
          </p:nvSpPr>
          <p:spPr bwMode="auto">
            <a:xfrm flipH="1">
              <a:off x="1102576" y="871639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88" name="Line 911"/>
            <p:cNvSpPr>
              <a:spLocks noChangeShapeType="1"/>
            </p:cNvSpPr>
            <p:nvPr/>
          </p:nvSpPr>
          <p:spPr bwMode="auto">
            <a:xfrm flipH="1">
              <a:off x="1075083" y="789155"/>
              <a:ext cx="40183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89" name="Rectangle 913"/>
            <p:cNvSpPr>
              <a:spLocks noChangeArrowheads="1"/>
            </p:cNvSpPr>
            <p:nvPr/>
          </p:nvSpPr>
          <p:spPr bwMode="auto">
            <a:xfrm>
              <a:off x="917024" y="2397350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90" name="Rectangle 914"/>
            <p:cNvSpPr>
              <a:spLocks noChangeArrowheads="1"/>
            </p:cNvSpPr>
            <p:nvPr/>
          </p:nvSpPr>
          <p:spPr bwMode="auto">
            <a:xfrm>
              <a:off x="821850" y="2058957"/>
              <a:ext cx="21396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200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91" name="Rectangle 915"/>
            <p:cNvSpPr>
              <a:spLocks noChangeArrowheads="1"/>
            </p:cNvSpPr>
            <p:nvPr/>
          </p:nvSpPr>
          <p:spPr bwMode="auto">
            <a:xfrm>
              <a:off x="821850" y="1714220"/>
              <a:ext cx="21396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400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92" name="Rectangle 916"/>
            <p:cNvSpPr>
              <a:spLocks noChangeArrowheads="1"/>
            </p:cNvSpPr>
            <p:nvPr/>
          </p:nvSpPr>
          <p:spPr bwMode="auto">
            <a:xfrm>
              <a:off x="821850" y="1375827"/>
              <a:ext cx="21396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600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93" name="Rectangle 917"/>
            <p:cNvSpPr>
              <a:spLocks noChangeArrowheads="1"/>
            </p:cNvSpPr>
            <p:nvPr/>
          </p:nvSpPr>
          <p:spPr bwMode="auto">
            <a:xfrm>
              <a:off x="821850" y="1031089"/>
              <a:ext cx="21396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800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94" name="Rectangle 918"/>
            <p:cNvSpPr>
              <a:spLocks noChangeArrowheads="1"/>
            </p:cNvSpPr>
            <p:nvPr/>
          </p:nvSpPr>
          <p:spPr bwMode="auto">
            <a:xfrm>
              <a:off x="775321" y="692696"/>
              <a:ext cx="2852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1000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595" name="Rectangle 920"/>
            <p:cNvSpPr>
              <a:spLocks noChangeArrowheads="1"/>
            </p:cNvSpPr>
            <p:nvPr/>
          </p:nvSpPr>
          <p:spPr bwMode="auto">
            <a:xfrm rot="16200000">
              <a:off x="364952" y="1451640"/>
              <a:ext cx="5129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/>
                  <a:cs typeface="Helvetica"/>
                </a:rPr>
                <a:t>FSC</a:t>
              </a:r>
              <a:endParaRPr lang="en-US" altLang="ja-JP" sz="2000">
                <a:latin typeface="Helvetica"/>
                <a:cs typeface="Helvetica"/>
              </a:endParaRPr>
            </a:p>
          </p:txBody>
        </p:sp>
        <p:pic>
          <p:nvPicPr>
            <p:cNvPr id="596" name="Picture 92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956" y="763776"/>
              <a:ext cx="1725804" cy="172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7" name="Rectangle 924"/>
            <p:cNvSpPr>
              <a:spLocks noChangeArrowheads="1"/>
            </p:cNvSpPr>
            <p:nvPr/>
          </p:nvSpPr>
          <p:spPr bwMode="auto">
            <a:xfrm>
              <a:off x="1127956" y="1161387"/>
              <a:ext cx="1015179" cy="88616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598" name="Rectangle 926"/>
            <p:cNvSpPr>
              <a:spLocks noChangeArrowheads="1"/>
            </p:cNvSpPr>
            <p:nvPr/>
          </p:nvSpPr>
          <p:spPr bwMode="auto">
            <a:xfrm>
              <a:off x="1279377" y="836712"/>
              <a:ext cx="5817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6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92.2%</a:t>
              </a:r>
              <a:endParaRPr lang="en-US" altLang="ja-JP" sz="1600" dirty="0">
                <a:latin typeface="Helvetica"/>
                <a:cs typeface="Helvetica"/>
              </a:endParaRPr>
            </a:p>
          </p:txBody>
        </p:sp>
        <p:sp>
          <p:nvSpPr>
            <p:cNvPr id="599" name="Rectangle 931"/>
            <p:cNvSpPr>
              <a:spLocks noChangeArrowheads="1"/>
            </p:cNvSpPr>
            <p:nvPr/>
          </p:nvSpPr>
          <p:spPr bwMode="auto">
            <a:xfrm>
              <a:off x="4247394" y="751086"/>
              <a:ext cx="1751183" cy="175118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00" name="Line 932"/>
            <p:cNvSpPr>
              <a:spLocks noChangeShapeType="1"/>
            </p:cNvSpPr>
            <p:nvPr/>
          </p:nvSpPr>
          <p:spPr bwMode="auto">
            <a:xfrm>
              <a:off x="4247394" y="2495925"/>
              <a:ext cx="1744839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01" name="Line 933"/>
            <p:cNvSpPr>
              <a:spLocks noChangeShapeType="1"/>
            </p:cNvSpPr>
            <p:nvPr/>
          </p:nvSpPr>
          <p:spPr bwMode="auto">
            <a:xfrm>
              <a:off x="4247394" y="2502269"/>
              <a:ext cx="2116" cy="422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02" name="Line 934"/>
            <p:cNvSpPr>
              <a:spLocks noChangeShapeType="1"/>
            </p:cNvSpPr>
            <p:nvPr/>
          </p:nvSpPr>
          <p:spPr bwMode="auto">
            <a:xfrm>
              <a:off x="4376407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03" name="Line 935"/>
            <p:cNvSpPr>
              <a:spLocks noChangeShapeType="1"/>
            </p:cNvSpPr>
            <p:nvPr/>
          </p:nvSpPr>
          <p:spPr bwMode="auto">
            <a:xfrm>
              <a:off x="4450430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04" name="Line 936"/>
            <p:cNvSpPr>
              <a:spLocks noChangeShapeType="1"/>
            </p:cNvSpPr>
            <p:nvPr/>
          </p:nvSpPr>
          <p:spPr bwMode="auto">
            <a:xfrm>
              <a:off x="4505419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05" name="Line 937"/>
            <p:cNvSpPr>
              <a:spLocks noChangeShapeType="1"/>
            </p:cNvSpPr>
            <p:nvPr/>
          </p:nvSpPr>
          <p:spPr bwMode="auto">
            <a:xfrm>
              <a:off x="4551948" y="2502269"/>
              <a:ext cx="2116" cy="2749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06" name="Line 938"/>
            <p:cNvSpPr>
              <a:spLocks noChangeShapeType="1"/>
            </p:cNvSpPr>
            <p:nvPr/>
          </p:nvSpPr>
          <p:spPr bwMode="auto">
            <a:xfrm>
              <a:off x="4585787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07" name="Line 939"/>
            <p:cNvSpPr>
              <a:spLocks noChangeShapeType="1"/>
            </p:cNvSpPr>
            <p:nvPr/>
          </p:nvSpPr>
          <p:spPr bwMode="auto">
            <a:xfrm>
              <a:off x="4613282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08" name="Line 940"/>
            <p:cNvSpPr>
              <a:spLocks noChangeShapeType="1"/>
            </p:cNvSpPr>
            <p:nvPr/>
          </p:nvSpPr>
          <p:spPr bwMode="auto">
            <a:xfrm>
              <a:off x="4640776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09" name="Line 941"/>
            <p:cNvSpPr>
              <a:spLocks noChangeShapeType="1"/>
            </p:cNvSpPr>
            <p:nvPr/>
          </p:nvSpPr>
          <p:spPr bwMode="auto">
            <a:xfrm>
              <a:off x="4659811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10" name="Line 942"/>
            <p:cNvSpPr>
              <a:spLocks noChangeShapeType="1"/>
            </p:cNvSpPr>
            <p:nvPr/>
          </p:nvSpPr>
          <p:spPr bwMode="auto">
            <a:xfrm>
              <a:off x="4680961" y="2502269"/>
              <a:ext cx="2114" cy="422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11" name="Line 943"/>
            <p:cNvSpPr>
              <a:spLocks noChangeShapeType="1"/>
            </p:cNvSpPr>
            <p:nvPr/>
          </p:nvSpPr>
          <p:spPr bwMode="auto">
            <a:xfrm>
              <a:off x="4816318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12" name="Line 944"/>
            <p:cNvSpPr>
              <a:spLocks noChangeShapeType="1"/>
            </p:cNvSpPr>
            <p:nvPr/>
          </p:nvSpPr>
          <p:spPr bwMode="auto">
            <a:xfrm>
              <a:off x="4890341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13" name="Line 945"/>
            <p:cNvSpPr>
              <a:spLocks noChangeShapeType="1"/>
            </p:cNvSpPr>
            <p:nvPr/>
          </p:nvSpPr>
          <p:spPr bwMode="auto">
            <a:xfrm>
              <a:off x="4943215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14" name="Line 946"/>
            <p:cNvSpPr>
              <a:spLocks noChangeShapeType="1"/>
            </p:cNvSpPr>
            <p:nvPr/>
          </p:nvSpPr>
          <p:spPr bwMode="auto">
            <a:xfrm>
              <a:off x="4985514" y="2502269"/>
              <a:ext cx="2114" cy="2749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15" name="Line 947"/>
            <p:cNvSpPr>
              <a:spLocks noChangeShapeType="1"/>
            </p:cNvSpPr>
            <p:nvPr/>
          </p:nvSpPr>
          <p:spPr bwMode="auto">
            <a:xfrm>
              <a:off x="5025698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16" name="Line 948"/>
            <p:cNvSpPr>
              <a:spLocks noChangeShapeType="1"/>
            </p:cNvSpPr>
            <p:nvPr/>
          </p:nvSpPr>
          <p:spPr bwMode="auto">
            <a:xfrm>
              <a:off x="5053193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17" name="Line 949"/>
            <p:cNvSpPr>
              <a:spLocks noChangeShapeType="1"/>
            </p:cNvSpPr>
            <p:nvPr/>
          </p:nvSpPr>
          <p:spPr bwMode="auto">
            <a:xfrm>
              <a:off x="5078572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18" name="Line 950"/>
            <p:cNvSpPr>
              <a:spLocks noChangeShapeType="1"/>
            </p:cNvSpPr>
            <p:nvPr/>
          </p:nvSpPr>
          <p:spPr bwMode="auto">
            <a:xfrm>
              <a:off x="5099722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19" name="Line 951"/>
            <p:cNvSpPr>
              <a:spLocks noChangeShapeType="1"/>
            </p:cNvSpPr>
            <p:nvPr/>
          </p:nvSpPr>
          <p:spPr bwMode="auto">
            <a:xfrm>
              <a:off x="5120872" y="2502269"/>
              <a:ext cx="2114" cy="422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20" name="Line 952"/>
            <p:cNvSpPr>
              <a:spLocks noChangeShapeType="1"/>
            </p:cNvSpPr>
            <p:nvPr/>
          </p:nvSpPr>
          <p:spPr bwMode="auto">
            <a:xfrm>
              <a:off x="5247769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21" name="Line 953"/>
            <p:cNvSpPr>
              <a:spLocks noChangeShapeType="1"/>
            </p:cNvSpPr>
            <p:nvPr/>
          </p:nvSpPr>
          <p:spPr bwMode="auto">
            <a:xfrm>
              <a:off x="5330251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22" name="Line 954"/>
            <p:cNvSpPr>
              <a:spLocks noChangeShapeType="1"/>
            </p:cNvSpPr>
            <p:nvPr/>
          </p:nvSpPr>
          <p:spPr bwMode="auto">
            <a:xfrm>
              <a:off x="5383126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23" name="Line 955"/>
            <p:cNvSpPr>
              <a:spLocks noChangeShapeType="1"/>
            </p:cNvSpPr>
            <p:nvPr/>
          </p:nvSpPr>
          <p:spPr bwMode="auto">
            <a:xfrm>
              <a:off x="5423309" y="2502269"/>
              <a:ext cx="2116" cy="2749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24" name="Line 956"/>
            <p:cNvSpPr>
              <a:spLocks noChangeShapeType="1"/>
            </p:cNvSpPr>
            <p:nvPr/>
          </p:nvSpPr>
          <p:spPr bwMode="auto">
            <a:xfrm>
              <a:off x="5457149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25" name="Line 957"/>
            <p:cNvSpPr>
              <a:spLocks noChangeShapeType="1"/>
            </p:cNvSpPr>
            <p:nvPr/>
          </p:nvSpPr>
          <p:spPr bwMode="auto">
            <a:xfrm>
              <a:off x="5490988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26" name="Line 958"/>
            <p:cNvSpPr>
              <a:spLocks noChangeShapeType="1"/>
            </p:cNvSpPr>
            <p:nvPr/>
          </p:nvSpPr>
          <p:spPr bwMode="auto">
            <a:xfrm>
              <a:off x="5512138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27" name="Line 959"/>
            <p:cNvSpPr>
              <a:spLocks noChangeShapeType="1"/>
            </p:cNvSpPr>
            <p:nvPr/>
          </p:nvSpPr>
          <p:spPr bwMode="auto">
            <a:xfrm>
              <a:off x="5539633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28" name="Line 960"/>
            <p:cNvSpPr>
              <a:spLocks noChangeShapeType="1"/>
            </p:cNvSpPr>
            <p:nvPr/>
          </p:nvSpPr>
          <p:spPr bwMode="auto">
            <a:xfrm>
              <a:off x="5558667" y="2502269"/>
              <a:ext cx="2116" cy="422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29" name="Line 961"/>
            <p:cNvSpPr>
              <a:spLocks noChangeShapeType="1"/>
            </p:cNvSpPr>
            <p:nvPr/>
          </p:nvSpPr>
          <p:spPr bwMode="auto">
            <a:xfrm>
              <a:off x="5687680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30" name="Line 962"/>
            <p:cNvSpPr>
              <a:spLocks noChangeShapeType="1"/>
            </p:cNvSpPr>
            <p:nvPr/>
          </p:nvSpPr>
          <p:spPr bwMode="auto">
            <a:xfrm>
              <a:off x="5770162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31" name="Line 963"/>
            <p:cNvSpPr>
              <a:spLocks noChangeShapeType="1"/>
            </p:cNvSpPr>
            <p:nvPr/>
          </p:nvSpPr>
          <p:spPr bwMode="auto">
            <a:xfrm>
              <a:off x="5823037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32" name="Line 964"/>
            <p:cNvSpPr>
              <a:spLocks noChangeShapeType="1"/>
            </p:cNvSpPr>
            <p:nvPr/>
          </p:nvSpPr>
          <p:spPr bwMode="auto">
            <a:xfrm>
              <a:off x="5863220" y="2502269"/>
              <a:ext cx="2116" cy="2749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33" name="Line 965"/>
            <p:cNvSpPr>
              <a:spLocks noChangeShapeType="1"/>
            </p:cNvSpPr>
            <p:nvPr/>
          </p:nvSpPr>
          <p:spPr bwMode="auto">
            <a:xfrm>
              <a:off x="5897059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34" name="Line 966"/>
            <p:cNvSpPr>
              <a:spLocks noChangeShapeType="1"/>
            </p:cNvSpPr>
            <p:nvPr/>
          </p:nvSpPr>
          <p:spPr bwMode="auto">
            <a:xfrm>
              <a:off x="5924555" y="2502269"/>
              <a:ext cx="2114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35" name="Line 967"/>
            <p:cNvSpPr>
              <a:spLocks noChangeShapeType="1"/>
            </p:cNvSpPr>
            <p:nvPr/>
          </p:nvSpPr>
          <p:spPr bwMode="auto">
            <a:xfrm>
              <a:off x="5952048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36" name="Line 968"/>
            <p:cNvSpPr>
              <a:spLocks noChangeShapeType="1"/>
            </p:cNvSpPr>
            <p:nvPr/>
          </p:nvSpPr>
          <p:spPr bwMode="auto">
            <a:xfrm>
              <a:off x="5973198" y="2502269"/>
              <a:ext cx="2116" cy="1480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37" name="Line 969"/>
            <p:cNvSpPr>
              <a:spLocks noChangeShapeType="1"/>
            </p:cNvSpPr>
            <p:nvPr/>
          </p:nvSpPr>
          <p:spPr bwMode="auto">
            <a:xfrm>
              <a:off x="5992233" y="2502269"/>
              <a:ext cx="2114" cy="422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38" name="Rectangle 971"/>
            <p:cNvSpPr>
              <a:spLocks noChangeArrowheads="1"/>
            </p:cNvSpPr>
            <p:nvPr/>
          </p:nvSpPr>
          <p:spPr bwMode="auto">
            <a:xfrm>
              <a:off x="4181831" y="2627040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39" name="Rectangle 973"/>
            <p:cNvSpPr>
              <a:spLocks noChangeArrowheads="1"/>
            </p:cNvSpPr>
            <p:nvPr/>
          </p:nvSpPr>
          <p:spPr bwMode="auto">
            <a:xfrm>
              <a:off x="4570098" y="2627040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 dirty="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 dirty="0">
                <a:latin typeface="Helvetica"/>
                <a:cs typeface="Helvetica"/>
              </a:endParaRPr>
            </a:p>
          </p:txBody>
        </p:sp>
        <p:sp>
          <p:nvSpPr>
            <p:cNvPr id="640" name="Rectangle 974"/>
            <p:cNvSpPr>
              <a:spLocks noChangeArrowheads="1"/>
            </p:cNvSpPr>
            <p:nvPr/>
          </p:nvSpPr>
          <p:spPr bwMode="auto">
            <a:xfrm>
              <a:off x="4710570" y="2565718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41" name="Rectangle 975"/>
            <p:cNvSpPr>
              <a:spLocks noChangeArrowheads="1"/>
            </p:cNvSpPr>
            <p:nvPr/>
          </p:nvSpPr>
          <p:spPr bwMode="auto">
            <a:xfrm>
              <a:off x="5010008" y="2627040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42" name="Rectangle 976"/>
            <p:cNvSpPr>
              <a:spLocks noChangeArrowheads="1"/>
            </p:cNvSpPr>
            <p:nvPr/>
          </p:nvSpPr>
          <p:spPr bwMode="auto">
            <a:xfrm>
              <a:off x="5148365" y="2565718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2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43" name="Rectangle 977"/>
            <p:cNvSpPr>
              <a:spLocks noChangeArrowheads="1"/>
            </p:cNvSpPr>
            <p:nvPr/>
          </p:nvSpPr>
          <p:spPr bwMode="auto">
            <a:xfrm>
              <a:off x="5449919" y="2627040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44" name="Rectangle 978"/>
            <p:cNvSpPr>
              <a:spLocks noChangeArrowheads="1"/>
            </p:cNvSpPr>
            <p:nvPr/>
          </p:nvSpPr>
          <p:spPr bwMode="auto">
            <a:xfrm>
              <a:off x="5588276" y="2565718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3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45" name="Rectangle 979"/>
            <p:cNvSpPr>
              <a:spLocks noChangeArrowheads="1"/>
            </p:cNvSpPr>
            <p:nvPr/>
          </p:nvSpPr>
          <p:spPr bwMode="auto">
            <a:xfrm>
              <a:off x="5881370" y="2627040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46" name="Rectangle 980"/>
            <p:cNvSpPr>
              <a:spLocks noChangeArrowheads="1"/>
            </p:cNvSpPr>
            <p:nvPr/>
          </p:nvSpPr>
          <p:spPr bwMode="auto">
            <a:xfrm>
              <a:off x="6021842" y="2565718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4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47" name="Rectangle 982"/>
            <p:cNvSpPr>
              <a:spLocks noChangeArrowheads="1"/>
            </p:cNvSpPr>
            <p:nvPr/>
          </p:nvSpPr>
          <p:spPr bwMode="auto">
            <a:xfrm>
              <a:off x="4879767" y="2761183"/>
              <a:ext cx="512672" cy="307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/>
                  <a:cs typeface="Helvetica"/>
                </a:rPr>
                <a:t>CD4</a:t>
              </a:r>
              <a:endParaRPr lang="en-US" altLang="ja-JP" sz="2000">
                <a:latin typeface="Helvetica"/>
                <a:cs typeface="Helvetica"/>
              </a:endParaRPr>
            </a:p>
          </p:txBody>
        </p:sp>
        <p:sp>
          <p:nvSpPr>
            <p:cNvPr id="648" name="Line 984"/>
            <p:cNvSpPr>
              <a:spLocks noChangeShapeType="1"/>
            </p:cNvSpPr>
            <p:nvPr/>
          </p:nvSpPr>
          <p:spPr bwMode="auto">
            <a:xfrm flipV="1">
              <a:off x="4247394" y="751086"/>
              <a:ext cx="2116" cy="174483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49" name="Line 985"/>
            <p:cNvSpPr>
              <a:spLocks noChangeShapeType="1"/>
            </p:cNvSpPr>
            <p:nvPr/>
          </p:nvSpPr>
          <p:spPr bwMode="auto">
            <a:xfrm flipH="1">
              <a:off x="4207211" y="2495925"/>
              <a:ext cx="40183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50" name="Line 986"/>
            <p:cNvSpPr>
              <a:spLocks noChangeShapeType="1"/>
            </p:cNvSpPr>
            <p:nvPr/>
          </p:nvSpPr>
          <p:spPr bwMode="auto">
            <a:xfrm flipH="1">
              <a:off x="4234705" y="2366912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51" name="Line 987"/>
            <p:cNvSpPr>
              <a:spLocks noChangeShapeType="1"/>
            </p:cNvSpPr>
            <p:nvPr/>
          </p:nvSpPr>
          <p:spPr bwMode="auto">
            <a:xfrm flipH="1">
              <a:off x="4234705" y="2292889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52" name="Line 988"/>
            <p:cNvSpPr>
              <a:spLocks noChangeShapeType="1"/>
            </p:cNvSpPr>
            <p:nvPr/>
          </p:nvSpPr>
          <p:spPr bwMode="auto">
            <a:xfrm flipH="1">
              <a:off x="4234705" y="2240015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53" name="Line 989"/>
            <p:cNvSpPr>
              <a:spLocks noChangeShapeType="1"/>
            </p:cNvSpPr>
            <p:nvPr/>
          </p:nvSpPr>
          <p:spPr bwMode="auto">
            <a:xfrm flipH="1">
              <a:off x="4219901" y="2191371"/>
              <a:ext cx="27494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54" name="Line 990"/>
            <p:cNvSpPr>
              <a:spLocks noChangeShapeType="1"/>
            </p:cNvSpPr>
            <p:nvPr/>
          </p:nvSpPr>
          <p:spPr bwMode="auto">
            <a:xfrm flipH="1">
              <a:off x="4234705" y="2157532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55" name="Line 991"/>
            <p:cNvSpPr>
              <a:spLocks noChangeShapeType="1"/>
            </p:cNvSpPr>
            <p:nvPr/>
          </p:nvSpPr>
          <p:spPr bwMode="auto">
            <a:xfrm flipH="1">
              <a:off x="4234705" y="2132152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56" name="Line 992"/>
            <p:cNvSpPr>
              <a:spLocks noChangeShapeType="1"/>
            </p:cNvSpPr>
            <p:nvPr/>
          </p:nvSpPr>
          <p:spPr bwMode="auto">
            <a:xfrm flipH="1">
              <a:off x="4234705" y="2104657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57" name="Line 993"/>
            <p:cNvSpPr>
              <a:spLocks noChangeShapeType="1"/>
            </p:cNvSpPr>
            <p:nvPr/>
          </p:nvSpPr>
          <p:spPr bwMode="auto">
            <a:xfrm flipH="1">
              <a:off x="4234705" y="2083508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58" name="Line 994"/>
            <p:cNvSpPr>
              <a:spLocks noChangeShapeType="1"/>
            </p:cNvSpPr>
            <p:nvPr/>
          </p:nvSpPr>
          <p:spPr bwMode="auto">
            <a:xfrm flipH="1">
              <a:off x="4207211" y="2064474"/>
              <a:ext cx="40183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59" name="Line 995"/>
            <p:cNvSpPr>
              <a:spLocks noChangeShapeType="1"/>
            </p:cNvSpPr>
            <p:nvPr/>
          </p:nvSpPr>
          <p:spPr bwMode="auto">
            <a:xfrm flipH="1">
              <a:off x="4234705" y="1929117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60" name="Line 996"/>
            <p:cNvSpPr>
              <a:spLocks noChangeShapeType="1"/>
            </p:cNvSpPr>
            <p:nvPr/>
          </p:nvSpPr>
          <p:spPr bwMode="auto">
            <a:xfrm flipH="1">
              <a:off x="4234705" y="1852978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61" name="Line 997"/>
            <p:cNvSpPr>
              <a:spLocks noChangeShapeType="1"/>
            </p:cNvSpPr>
            <p:nvPr/>
          </p:nvSpPr>
          <p:spPr bwMode="auto">
            <a:xfrm flipH="1">
              <a:off x="4234705" y="1800104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62" name="Line 998"/>
            <p:cNvSpPr>
              <a:spLocks noChangeShapeType="1"/>
            </p:cNvSpPr>
            <p:nvPr/>
          </p:nvSpPr>
          <p:spPr bwMode="auto">
            <a:xfrm flipH="1">
              <a:off x="4219901" y="1759920"/>
              <a:ext cx="27494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63" name="Line 999"/>
            <p:cNvSpPr>
              <a:spLocks noChangeShapeType="1"/>
            </p:cNvSpPr>
            <p:nvPr/>
          </p:nvSpPr>
          <p:spPr bwMode="auto">
            <a:xfrm flipH="1">
              <a:off x="4234705" y="1717621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64" name="Line 1000"/>
            <p:cNvSpPr>
              <a:spLocks noChangeShapeType="1"/>
            </p:cNvSpPr>
            <p:nvPr/>
          </p:nvSpPr>
          <p:spPr bwMode="auto">
            <a:xfrm flipH="1">
              <a:off x="4234705" y="1692242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65" name="Line 1001"/>
            <p:cNvSpPr>
              <a:spLocks noChangeShapeType="1"/>
            </p:cNvSpPr>
            <p:nvPr/>
          </p:nvSpPr>
          <p:spPr bwMode="auto">
            <a:xfrm flipH="1">
              <a:off x="4234705" y="1664747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66" name="Line 1002"/>
            <p:cNvSpPr>
              <a:spLocks noChangeShapeType="1"/>
            </p:cNvSpPr>
            <p:nvPr/>
          </p:nvSpPr>
          <p:spPr bwMode="auto">
            <a:xfrm flipH="1">
              <a:off x="4234705" y="1643597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67" name="Line 1003"/>
            <p:cNvSpPr>
              <a:spLocks noChangeShapeType="1"/>
            </p:cNvSpPr>
            <p:nvPr/>
          </p:nvSpPr>
          <p:spPr bwMode="auto">
            <a:xfrm flipH="1">
              <a:off x="4207211" y="1624563"/>
              <a:ext cx="40183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68" name="Line 1004"/>
            <p:cNvSpPr>
              <a:spLocks noChangeShapeType="1"/>
            </p:cNvSpPr>
            <p:nvPr/>
          </p:nvSpPr>
          <p:spPr bwMode="auto">
            <a:xfrm flipH="1">
              <a:off x="4234705" y="1495550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69" name="Line 1005"/>
            <p:cNvSpPr>
              <a:spLocks noChangeShapeType="1"/>
            </p:cNvSpPr>
            <p:nvPr/>
          </p:nvSpPr>
          <p:spPr bwMode="auto">
            <a:xfrm flipH="1">
              <a:off x="4234705" y="1413068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70" name="Line 1006"/>
            <p:cNvSpPr>
              <a:spLocks noChangeShapeType="1"/>
            </p:cNvSpPr>
            <p:nvPr/>
          </p:nvSpPr>
          <p:spPr bwMode="auto">
            <a:xfrm flipH="1">
              <a:off x="4234705" y="1360193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71" name="Line 1007"/>
            <p:cNvSpPr>
              <a:spLocks noChangeShapeType="1"/>
            </p:cNvSpPr>
            <p:nvPr/>
          </p:nvSpPr>
          <p:spPr bwMode="auto">
            <a:xfrm flipH="1">
              <a:off x="4219901" y="1320010"/>
              <a:ext cx="27494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72" name="Line 1008"/>
            <p:cNvSpPr>
              <a:spLocks noChangeShapeType="1"/>
            </p:cNvSpPr>
            <p:nvPr/>
          </p:nvSpPr>
          <p:spPr bwMode="auto">
            <a:xfrm flipH="1">
              <a:off x="4234705" y="1286170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73" name="Line 1009"/>
            <p:cNvSpPr>
              <a:spLocks noChangeShapeType="1"/>
            </p:cNvSpPr>
            <p:nvPr/>
          </p:nvSpPr>
          <p:spPr bwMode="auto">
            <a:xfrm flipH="1">
              <a:off x="4234705" y="1252331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74" name="Line 1010"/>
            <p:cNvSpPr>
              <a:spLocks noChangeShapeType="1"/>
            </p:cNvSpPr>
            <p:nvPr/>
          </p:nvSpPr>
          <p:spPr bwMode="auto">
            <a:xfrm flipH="1">
              <a:off x="4234705" y="1231181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75" name="Line 1011"/>
            <p:cNvSpPr>
              <a:spLocks noChangeShapeType="1"/>
            </p:cNvSpPr>
            <p:nvPr/>
          </p:nvSpPr>
          <p:spPr bwMode="auto">
            <a:xfrm flipH="1">
              <a:off x="4234705" y="1203686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76" name="Line 1012"/>
            <p:cNvSpPr>
              <a:spLocks noChangeShapeType="1"/>
            </p:cNvSpPr>
            <p:nvPr/>
          </p:nvSpPr>
          <p:spPr bwMode="auto">
            <a:xfrm flipH="1">
              <a:off x="4207211" y="1184652"/>
              <a:ext cx="40183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77" name="Line 1013"/>
            <p:cNvSpPr>
              <a:spLocks noChangeShapeType="1"/>
            </p:cNvSpPr>
            <p:nvPr/>
          </p:nvSpPr>
          <p:spPr bwMode="auto">
            <a:xfrm flipH="1">
              <a:off x="4234705" y="1055640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78" name="Line 1014"/>
            <p:cNvSpPr>
              <a:spLocks noChangeShapeType="1"/>
            </p:cNvSpPr>
            <p:nvPr/>
          </p:nvSpPr>
          <p:spPr bwMode="auto">
            <a:xfrm flipH="1">
              <a:off x="4234705" y="975271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79" name="Line 1015"/>
            <p:cNvSpPr>
              <a:spLocks noChangeShapeType="1"/>
            </p:cNvSpPr>
            <p:nvPr/>
          </p:nvSpPr>
          <p:spPr bwMode="auto">
            <a:xfrm flipH="1">
              <a:off x="4234705" y="920282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80" name="Line 1016"/>
            <p:cNvSpPr>
              <a:spLocks noChangeShapeType="1"/>
            </p:cNvSpPr>
            <p:nvPr/>
          </p:nvSpPr>
          <p:spPr bwMode="auto">
            <a:xfrm flipH="1">
              <a:off x="4219901" y="880099"/>
              <a:ext cx="27494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81" name="Line 1017"/>
            <p:cNvSpPr>
              <a:spLocks noChangeShapeType="1"/>
            </p:cNvSpPr>
            <p:nvPr/>
          </p:nvSpPr>
          <p:spPr bwMode="auto">
            <a:xfrm flipH="1">
              <a:off x="4234705" y="846260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82" name="Line 1018"/>
            <p:cNvSpPr>
              <a:spLocks noChangeShapeType="1"/>
            </p:cNvSpPr>
            <p:nvPr/>
          </p:nvSpPr>
          <p:spPr bwMode="auto">
            <a:xfrm flipH="1">
              <a:off x="4234705" y="818765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83" name="Line 1019"/>
            <p:cNvSpPr>
              <a:spLocks noChangeShapeType="1"/>
            </p:cNvSpPr>
            <p:nvPr/>
          </p:nvSpPr>
          <p:spPr bwMode="auto">
            <a:xfrm flipH="1">
              <a:off x="4234705" y="791271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84" name="Line 1020"/>
            <p:cNvSpPr>
              <a:spLocks noChangeShapeType="1"/>
            </p:cNvSpPr>
            <p:nvPr/>
          </p:nvSpPr>
          <p:spPr bwMode="auto">
            <a:xfrm flipH="1">
              <a:off x="4234705" y="772236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85" name="Line 1021"/>
            <p:cNvSpPr>
              <a:spLocks noChangeShapeType="1"/>
            </p:cNvSpPr>
            <p:nvPr/>
          </p:nvSpPr>
          <p:spPr bwMode="auto">
            <a:xfrm flipH="1">
              <a:off x="4207211" y="751086"/>
              <a:ext cx="40183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86" name="Rectangle 1023"/>
            <p:cNvSpPr>
              <a:spLocks noChangeArrowheads="1"/>
            </p:cNvSpPr>
            <p:nvPr/>
          </p:nvSpPr>
          <p:spPr bwMode="auto">
            <a:xfrm>
              <a:off x="3976519" y="2444346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87" name="Rectangle 1024"/>
            <p:cNvSpPr>
              <a:spLocks noChangeArrowheads="1"/>
            </p:cNvSpPr>
            <p:nvPr/>
          </p:nvSpPr>
          <p:spPr bwMode="auto">
            <a:xfrm>
              <a:off x="4114623" y="2403341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88" name="Rectangle 1025"/>
            <p:cNvSpPr>
              <a:spLocks noChangeArrowheads="1"/>
            </p:cNvSpPr>
            <p:nvPr/>
          </p:nvSpPr>
          <p:spPr bwMode="auto">
            <a:xfrm>
              <a:off x="3976519" y="2012895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89" name="Rectangle 1026"/>
            <p:cNvSpPr>
              <a:spLocks noChangeArrowheads="1"/>
            </p:cNvSpPr>
            <p:nvPr/>
          </p:nvSpPr>
          <p:spPr bwMode="auto">
            <a:xfrm>
              <a:off x="4114623" y="1969775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90" name="Rectangle 1027"/>
            <p:cNvSpPr>
              <a:spLocks noChangeArrowheads="1"/>
            </p:cNvSpPr>
            <p:nvPr/>
          </p:nvSpPr>
          <p:spPr bwMode="auto">
            <a:xfrm>
              <a:off x="3976519" y="1572984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91" name="Rectangle 1028"/>
            <p:cNvSpPr>
              <a:spLocks noChangeArrowheads="1"/>
            </p:cNvSpPr>
            <p:nvPr/>
          </p:nvSpPr>
          <p:spPr bwMode="auto">
            <a:xfrm>
              <a:off x="4114623" y="1531979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2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92" name="Rectangle 1029"/>
            <p:cNvSpPr>
              <a:spLocks noChangeArrowheads="1"/>
            </p:cNvSpPr>
            <p:nvPr/>
          </p:nvSpPr>
          <p:spPr bwMode="auto">
            <a:xfrm>
              <a:off x="3976519" y="1133073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93" name="Rectangle 1030"/>
            <p:cNvSpPr>
              <a:spLocks noChangeArrowheads="1"/>
            </p:cNvSpPr>
            <p:nvPr/>
          </p:nvSpPr>
          <p:spPr bwMode="auto">
            <a:xfrm>
              <a:off x="4114623" y="1092068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3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94" name="Rectangle 1031"/>
            <p:cNvSpPr>
              <a:spLocks noChangeArrowheads="1"/>
            </p:cNvSpPr>
            <p:nvPr/>
          </p:nvSpPr>
          <p:spPr bwMode="auto">
            <a:xfrm>
              <a:off x="3976519" y="699507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 dirty="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 dirty="0">
                <a:latin typeface="Helvetica"/>
                <a:cs typeface="Helvetica"/>
              </a:endParaRPr>
            </a:p>
          </p:txBody>
        </p:sp>
        <p:sp>
          <p:nvSpPr>
            <p:cNvPr id="695" name="Rectangle 1032"/>
            <p:cNvSpPr>
              <a:spLocks noChangeArrowheads="1"/>
            </p:cNvSpPr>
            <p:nvPr/>
          </p:nvSpPr>
          <p:spPr bwMode="auto">
            <a:xfrm>
              <a:off x="4114623" y="658503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4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696" name="Rectangle 1034"/>
            <p:cNvSpPr>
              <a:spLocks noChangeArrowheads="1"/>
            </p:cNvSpPr>
            <p:nvPr/>
          </p:nvSpPr>
          <p:spPr bwMode="auto">
            <a:xfrm rot="16200000">
              <a:off x="3461920" y="1450584"/>
              <a:ext cx="6557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 dirty="0">
                  <a:solidFill>
                    <a:srgbClr val="000000"/>
                  </a:solidFill>
                  <a:latin typeface="Helvetica"/>
                  <a:cs typeface="Helvetica"/>
                </a:rPr>
                <a:t>CD14</a:t>
              </a:r>
              <a:endParaRPr lang="en-US" altLang="ja-JP" sz="2000" dirty="0">
                <a:latin typeface="Helvetica"/>
                <a:cs typeface="Helvetica"/>
              </a:endParaRPr>
            </a:p>
          </p:txBody>
        </p:sp>
        <p:pic>
          <p:nvPicPr>
            <p:cNvPr id="697" name="Picture 103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0084" y="763776"/>
              <a:ext cx="1725804" cy="172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8" name="Freeform 1038"/>
            <p:cNvSpPr>
              <a:spLocks/>
            </p:cNvSpPr>
            <p:nvPr/>
          </p:nvSpPr>
          <p:spPr bwMode="auto">
            <a:xfrm>
              <a:off x="4260084" y="1914311"/>
              <a:ext cx="1273203" cy="568924"/>
            </a:xfrm>
            <a:custGeom>
              <a:avLst/>
              <a:gdLst>
                <a:gd name="T0" fmla="*/ 0 w 602"/>
                <a:gd name="T1" fmla="*/ 16 h 269"/>
                <a:gd name="T2" fmla="*/ 132 w 602"/>
                <a:gd name="T3" fmla="*/ 0 h 269"/>
                <a:gd name="T4" fmla="*/ 208 w 602"/>
                <a:gd name="T5" fmla="*/ 3 h 269"/>
                <a:gd name="T6" fmla="*/ 208 w 602"/>
                <a:gd name="T7" fmla="*/ 109 h 269"/>
                <a:gd name="T8" fmla="*/ 247 w 602"/>
                <a:gd name="T9" fmla="*/ 179 h 269"/>
                <a:gd name="T10" fmla="*/ 349 w 602"/>
                <a:gd name="T11" fmla="*/ 205 h 269"/>
                <a:gd name="T12" fmla="*/ 403 w 602"/>
                <a:gd name="T13" fmla="*/ 160 h 269"/>
                <a:gd name="T14" fmla="*/ 429 w 602"/>
                <a:gd name="T15" fmla="*/ 39 h 269"/>
                <a:gd name="T16" fmla="*/ 506 w 602"/>
                <a:gd name="T17" fmla="*/ 13 h 269"/>
                <a:gd name="T18" fmla="*/ 560 w 602"/>
                <a:gd name="T19" fmla="*/ 13 h 269"/>
                <a:gd name="T20" fmla="*/ 602 w 602"/>
                <a:gd name="T21" fmla="*/ 19 h 269"/>
                <a:gd name="T22" fmla="*/ 598 w 602"/>
                <a:gd name="T23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2" h="269">
                  <a:moveTo>
                    <a:pt x="0" y="16"/>
                  </a:moveTo>
                  <a:lnTo>
                    <a:pt x="132" y="0"/>
                  </a:lnTo>
                  <a:lnTo>
                    <a:pt x="208" y="3"/>
                  </a:lnTo>
                  <a:lnTo>
                    <a:pt x="208" y="109"/>
                  </a:lnTo>
                  <a:lnTo>
                    <a:pt x="247" y="179"/>
                  </a:lnTo>
                  <a:lnTo>
                    <a:pt x="349" y="205"/>
                  </a:lnTo>
                  <a:lnTo>
                    <a:pt x="403" y="160"/>
                  </a:lnTo>
                  <a:lnTo>
                    <a:pt x="429" y="39"/>
                  </a:lnTo>
                  <a:lnTo>
                    <a:pt x="506" y="13"/>
                  </a:lnTo>
                  <a:lnTo>
                    <a:pt x="560" y="13"/>
                  </a:lnTo>
                  <a:lnTo>
                    <a:pt x="602" y="19"/>
                  </a:lnTo>
                  <a:lnTo>
                    <a:pt x="598" y="269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699" name="Freeform 1039"/>
            <p:cNvSpPr>
              <a:spLocks/>
            </p:cNvSpPr>
            <p:nvPr/>
          </p:nvSpPr>
          <p:spPr bwMode="auto">
            <a:xfrm>
              <a:off x="4260084" y="1948151"/>
              <a:ext cx="2116" cy="535084"/>
            </a:xfrm>
            <a:custGeom>
              <a:avLst/>
              <a:gdLst>
                <a:gd name="T0" fmla="*/ 253 h 253"/>
                <a:gd name="T1" fmla="*/ 35 h 253"/>
                <a:gd name="T2" fmla="*/ 0 h 25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53">
                  <a:moveTo>
                    <a:pt x="0" y="253"/>
                  </a:moveTo>
                  <a:lnTo>
                    <a:pt x="0" y="35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00" name="Rectangle 1042"/>
            <p:cNvSpPr>
              <a:spLocks noChangeArrowheads="1"/>
            </p:cNvSpPr>
            <p:nvPr/>
          </p:nvSpPr>
          <p:spPr bwMode="auto">
            <a:xfrm>
              <a:off x="5593415" y="2060848"/>
              <a:ext cx="581790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6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67.9%</a:t>
              </a:r>
              <a:endParaRPr lang="en-US" altLang="ja-JP" sz="1600" dirty="0">
                <a:latin typeface="Helvetica"/>
                <a:cs typeface="Helvetica"/>
              </a:endParaRPr>
            </a:p>
          </p:txBody>
        </p:sp>
        <p:sp>
          <p:nvSpPr>
            <p:cNvPr id="701" name="Rectangle 1047"/>
            <p:cNvSpPr>
              <a:spLocks noChangeArrowheads="1"/>
            </p:cNvSpPr>
            <p:nvPr/>
          </p:nvSpPr>
          <p:spPr bwMode="auto">
            <a:xfrm>
              <a:off x="1115266" y="3590149"/>
              <a:ext cx="1751183" cy="1751183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02" name="Line 1048"/>
            <p:cNvSpPr>
              <a:spLocks noChangeShapeType="1"/>
            </p:cNvSpPr>
            <p:nvPr/>
          </p:nvSpPr>
          <p:spPr bwMode="auto">
            <a:xfrm>
              <a:off x="1115266" y="5334986"/>
              <a:ext cx="1744839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03" name="Line 1049"/>
            <p:cNvSpPr>
              <a:spLocks noChangeShapeType="1"/>
            </p:cNvSpPr>
            <p:nvPr/>
          </p:nvSpPr>
          <p:spPr bwMode="auto">
            <a:xfrm>
              <a:off x="1115266" y="5341332"/>
              <a:ext cx="2116" cy="422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04" name="Line 1050"/>
            <p:cNvSpPr>
              <a:spLocks noChangeShapeType="1"/>
            </p:cNvSpPr>
            <p:nvPr/>
          </p:nvSpPr>
          <p:spPr bwMode="auto">
            <a:xfrm>
              <a:off x="1244279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05" name="Line 1051"/>
            <p:cNvSpPr>
              <a:spLocks noChangeShapeType="1"/>
            </p:cNvSpPr>
            <p:nvPr/>
          </p:nvSpPr>
          <p:spPr bwMode="auto">
            <a:xfrm>
              <a:off x="1318302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06" name="Line 1052"/>
            <p:cNvSpPr>
              <a:spLocks noChangeShapeType="1"/>
            </p:cNvSpPr>
            <p:nvPr/>
          </p:nvSpPr>
          <p:spPr bwMode="auto">
            <a:xfrm>
              <a:off x="1373291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07" name="Line 1053"/>
            <p:cNvSpPr>
              <a:spLocks noChangeShapeType="1"/>
            </p:cNvSpPr>
            <p:nvPr/>
          </p:nvSpPr>
          <p:spPr bwMode="auto">
            <a:xfrm>
              <a:off x="1419820" y="5341332"/>
              <a:ext cx="2116" cy="2749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08" name="Line 1054"/>
            <p:cNvSpPr>
              <a:spLocks noChangeShapeType="1"/>
            </p:cNvSpPr>
            <p:nvPr/>
          </p:nvSpPr>
          <p:spPr bwMode="auto">
            <a:xfrm>
              <a:off x="1453659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09" name="Line 1055"/>
            <p:cNvSpPr>
              <a:spLocks noChangeShapeType="1"/>
            </p:cNvSpPr>
            <p:nvPr/>
          </p:nvSpPr>
          <p:spPr bwMode="auto">
            <a:xfrm>
              <a:off x="1481154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10" name="Line 1056"/>
            <p:cNvSpPr>
              <a:spLocks noChangeShapeType="1"/>
            </p:cNvSpPr>
            <p:nvPr/>
          </p:nvSpPr>
          <p:spPr bwMode="auto">
            <a:xfrm>
              <a:off x="1508648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11" name="Line 1057"/>
            <p:cNvSpPr>
              <a:spLocks noChangeShapeType="1"/>
            </p:cNvSpPr>
            <p:nvPr/>
          </p:nvSpPr>
          <p:spPr bwMode="auto">
            <a:xfrm>
              <a:off x="1527683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12" name="Line 1058"/>
            <p:cNvSpPr>
              <a:spLocks noChangeShapeType="1"/>
            </p:cNvSpPr>
            <p:nvPr/>
          </p:nvSpPr>
          <p:spPr bwMode="auto">
            <a:xfrm>
              <a:off x="1548833" y="5341332"/>
              <a:ext cx="2114" cy="422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13" name="Line 1059"/>
            <p:cNvSpPr>
              <a:spLocks noChangeShapeType="1"/>
            </p:cNvSpPr>
            <p:nvPr/>
          </p:nvSpPr>
          <p:spPr bwMode="auto">
            <a:xfrm>
              <a:off x="1684190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14" name="Line 1060"/>
            <p:cNvSpPr>
              <a:spLocks noChangeShapeType="1"/>
            </p:cNvSpPr>
            <p:nvPr/>
          </p:nvSpPr>
          <p:spPr bwMode="auto">
            <a:xfrm>
              <a:off x="1758212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15" name="Line 1061"/>
            <p:cNvSpPr>
              <a:spLocks noChangeShapeType="1"/>
            </p:cNvSpPr>
            <p:nvPr/>
          </p:nvSpPr>
          <p:spPr bwMode="auto">
            <a:xfrm>
              <a:off x="1811087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16" name="Line 1062"/>
            <p:cNvSpPr>
              <a:spLocks noChangeShapeType="1"/>
            </p:cNvSpPr>
            <p:nvPr/>
          </p:nvSpPr>
          <p:spPr bwMode="auto">
            <a:xfrm>
              <a:off x="1853386" y="5341332"/>
              <a:ext cx="2114" cy="2749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17" name="Line 1063"/>
            <p:cNvSpPr>
              <a:spLocks noChangeShapeType="1"/>
            </p:cNvSpPr>
            <p:nvPr/>
          </p:nvSpPr>
          <p:spPr bwMode="auto">
            <a:xfrm>
              <a:off x="1893570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18" name="Line 1064"/>
            <p:cNvSpPr>
              <a:spLocks noChangeShapeType="1"/>
            </p:cNvSpPr>
            <p:nvPr/>
          </p:nvSpPr>
          <p:spPr bwMode="auto">
            <a:xfrm>
              <a:off x="1921065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19" name="Line 1065"/>
            <p:cNvSpPr>
              <a:spLocks noChangeShapeType="1"/>
            </p:cNvSpPr>
            <p:nvPr/>
          </p:nvSpPr>
          <p:spPr bwMode="auto">
            <a:xfrm>
              <a:off x="1946444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20" name="Line 1066"/>
            <p:cNvSpPr>
              <a:spLocks noChangeShapeType="1"/>
            </p:cNvSpPr>
            <p:nvPr/>
          </p:nvSpPr>
          <p:spPr bwMode="auto">
            <a:xfrm>
              <a:off x="1967594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21" name="Line 1067"/>
            <p:cNvSpPr>
              <a:spLocks noChangeShapeType="1"/>
            </p:cNvSpPr>
            <p:nvPr/>
          </p:nvSpPr>
          <p:spPr bwMode="auto">
            <a:xfrm>
              <a:off x="1988743" y="5341332"/>
              <a:ext cx="2114" cy="422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22" name="Line 1068"/>
            <p:cNvSpPr>
              <a:spLocks noChangeShapeType="1"/>
            </p:cNvSpPr>
            <p:nvPr/>
          </p:nvSpPr>
          <p:spPr bwMode="auto">
            <a:xfrm>
              <a:off x="2115641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23" name="Line 1069"/>
            <p:cNvSpPr>
              <a:spLocks noChangeShapeType="1"/>
            </p:cNvSpPr>
            <p:nvPr/>
          </p:nvSpPr>
          <p:spPr bwMode="auto">
            <a:xfrm>
              <a:off x="2198123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24" name="Line 1070"/>
            <p:cNvSpPr>
              <a:spLocks noChangeShapeType="1"/>
            </p:cNvSpPr>
            <p:nvPr/>
          </p:nvSpPr>
          <p:spPr bwMode="auto">
            <a:xfrm>
              <a:off x="2250998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25" name="Line 1071"/>
            <p:cNvSpPr>
              <a:spLocks noChangeShapeType="1"/>
            </p:cNvSpPr>
            <p:nvPr/>
          </p:nvSpPr>
          <p:spPr bwMode="auto">
            <a:xfrm>
              <a:off x="2291181" y="5341332"/>
              <a:ext cx="2116" cy="2749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26" name="Line 1072"/>
            <p:cNvSpPr>
              <a:spLocks noChangeShapeType="1"/>
            </p:cNvSpPr>
            <p:nvPr/>
          </p:nvSpPr>
          <p:spPr bwMode="auto">
            <a:xfrm>
              <a:off x="2325020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27" name="Line 1073"/>
            <p:cNvSpPr>
              <a:spLocks noChangeShapeType="1"/>
            </p:cNvSpPr>
            <p:nvPr/>
          </p:nvSpPr>
          <p:spPr bwMode="auto">
            <a:xfrm>
              <a:off x="2358860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28" name="Line 1074"/>
            <p:cNvSpPr>
              <a:spLocks noChangeShapeType="1"/>
            </p:cNvSpPr>
            <p:nvPr/>
          </p:nvSpPr>
          <p:spPr bwMode="auto">
            <a:xfrm>
              <a:off x="2380009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29" name="Line 1075"/>
            <p:cNvSpPr>
              <a:spLocks noChangeShapeType="1"/>
            </p:cNvSpPr>
            <p:nvPr/>
          </p:nvSpPr>
          <p:spPr bwMode="auto">
            <a:xfrm>
              <a:off x="2407504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30" name="Line 1076"/>
            <p:cNvSpPr>
              <a:spLocks noChangeShapeType="1"/>
            </p:cNvSpPr>
            <p:nvPr/>
          </p:nvSpPr>
          <p:spPr bwMode="auto">
            <a:xfrm>
              <a:off x="2426538" y="5341332"/>
              <a:ext cx="2116" cy="422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31" name="Line 1077"/>
            <p:cNvSpPr>
              <a:spLocks noChangeShapeType="1"/>
            </p:cNvSpPr>
            <p:nvPr/>
          </p:nvSpPr>
          <p:spPr bwMode="auto">
            <a:xfrm>
              <a:off x="2555551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32" name="Line 1078"/>
            <p:cNvSpPr>
              <a:spLocks noChangeShapeType="1"/>
            </p:cNvSpPr>
            <p:nvPr/>
          </p:nvSpPr>
          <p:spPr bwMode="auto">
            <a:xfrm>
              <a:off x="2638034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33" name="Line 1079"/>
            <p:cNvSpPr>
              <a:spLocks noChangeShapeType="1"/>
            </p:cNvSpPr>
            <p:nvPr/>
          </p:nvSpPr>
          <p:spPr bwMode="auto">
            <a:xfrm>
              <a:off x="2690908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34" name="Line 1080"/>
            <p:cNvSpPr>
              <a:spLocks noChangeShapeType="1"/>
            </p:cNvSpPr>
            <p:nvPr/>
          </p:nvSpPr>
          <p:spPr bwMode="auto">
            <a:xfrm>
              <a:off x="2731092" y="5341332"/>
              <a:ext cx="2116" cy="2749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35" name="Line 1081"/>
            <p:cNvSpPr>
              <a:spLocks noChangeShapeType="1"/>
            </p:cNvSpPr>
            <p:nvPr/>
          </p:nvSpPr>
          <p:spPr bwMode="auto">
            <a:xfrm>
              <a:off x="2764931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36" name="Line 1082"/>
            <p:cNvSpPr>
              <a:spLocks noChangeShapeType="1"/>
            </p:cNvSpPr>
            <p:nvPr/>
          </p:nvSpPr>
          <p:spPr bwMode="auto">
            <a:xfrm>
              <a:off x="2792426" y="5341332"/>
              <a:ext cx="2114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37" name="Line 1083"/>
            <p:cNvSpPr>
              <a:spLocks noChangeShapeType="1"/>
            </p:cNvSpPr>
            <p:nvPr/>
          </p:nvSpPr>
          <p:spPr bwMode="auto">
            <a:xfrm>
              <a:off x="2819920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38" name="Line 1084"/>
            <p:cNvSpPr>
              <a:spLocks noChangeShapeType="1"/>
            </p:cNvSpPr>
            <p:nvPr/>
          </p:nvSpPr>
          <p:spPr bwMode="auto">
            <a:xfrm>
              <a:off x="2841070" y="5341332"/>
              <a:ext cx="2116" cy="1480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39" name="Line 1085"/>
            <p:cNvSpPr>
              <a:spLocks noChangeShapeType="1"/>
            </p:cNvSpPr>
            <p:nvPr/>
          </p:nvSpPr>
          <p:spPr bwMode="auto">
            <a:xfrm>
              <a:off x="2860105" y="5341332"/>
              <a:ext cx="2114" cy="422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40" name="Rectangle 1087"/>
            <p:cNvSpPr>
              <a:spLocks noChangeArrowheads="1"/>
            </p:cNvSpPr>
            <p:nvPr/>
          </p:nvSpPr>
          <p:spPr bwMode="auto">
            <a:xfrm>
              <a:off x="1004857" y="5445784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41" name="Rectangle 1088"/>
            <p:cNvSpPr>
              <a:spLocks noChangeArrowheads="1"/>
            </p:cNvSpPr>
            <p:nvPr/>
          </p:nvSpPr>
          <p:spPr bwMode="auto">
            <a:xfrm>
              <a:off x="1144875" y="5404781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42" name="Rectangle 1089"/>
            <p:cNvSpPr>
              <a:spLocks noChangeArrowheads="1"/>
            </p:cNvSpPr>
            <p:nvPr/>
          </p:nvSpPr>
          <p:spPr bwMode="auto">
            <a:xfrm>
              <a:off x="1438422" y="5445784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43" name="Rectangle 1090"/>
            <p:cNvSpPr>
              <a:spLocks noChangeArrowheads="1"/>
            </p:cNvSpPr>
            <p:nvPr/>
          </p:nvSpPr>
          <p:spPr bwMode="auto">
            <a:xfrm>
              <a:off x="1578442" y="5404781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44" name="Rectangle 1091"/>
            <p:cNvSpPr>
              <a:spLocks noChangeArrowheads="1"/>
            </p:cNvSpPr>
            <p:nvPr/>
          </p:nvSpPr>
          <p:spPr bwMode="auto">
            <a:xfrm>
              <a:off x="1878333" y="5445784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45" name="Rectangle 1092"/>
            <p:cNvSpPr>
              <a:spLocks noChangeArrowheads="1"/>
            </p:cNvSpPr>
            <p:nvPr/>
          </p:nvSpPr>
          <p:spPr bwMode="auto">
            <a:xfrm>
              <a:off x="2016237" y="5404781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2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46" name="Rectangle 1093"/>
            <p:cNvSpPr>
              <a:spLocks noChangeArrowheads="1"/>
            </p:cNvSpPr>
            <p:nvPr/>
          </p:nvSpPr>
          <p:spPr bwMode="auto">
            <a:xfrm>
              <a:off x="2318244" y="5445784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47" name="Rectangle 1094"/>
            <p:cNvSpPr>
              <a:spLocks noChangeArrowheads="1"/>
            </p:cNvSpPr>
            <p:nvPr/>
          </p:nvSpPr>
          <p:spPr bwMode="auto">
            <a:xfrm>
              <a:off x="2456148" y="5404781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3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48" name="Rectangle 1095"/>
            <p:cNvSpPr>
              <a:spLocks noChangeArrowheads="1"/>
            </p:cNvSpPr>
            <p:nvPr/>
          </p:nvSpPr>
          <p:spPr bwMode="auto">
            <a:xfrm>
              <a:off x="2749695" y="5445784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 dirty="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 dirty="0">
                <a:latin typeface="Helvetica"/>
                <a:cs typeface="Helvetica"/>
              </a:endParaRPr>
            </a:p>
          </p:txBody>
        </p:sp>
        <p:sp>
          <p:nvSpPr>
            <p:cNvPr id="749" name="Rectangle 1096"/>
            <p:cNvSpPr>
              <a:spLocks noChangeArrowheads="1"/>
            </p:cNvSpPr>
            <p:nvPr/>
          </p:nvSpPr>
          <p:spPr bwMode="auto">
            <a:xfrm>
              <a:off x="2889714" y="5404781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4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50" name="Rectangle 1098"/>
            <p:cNvSpPr>
              <a:spLocks noChangeArrowheads="1"/>
            </p:cNvSpPr>
            <p:nvPr/>
          </p:nvSpPr>
          <p:spPr bwMode="auto">
            <a:xfrm>
              <a:off x="1747638" y="5641753"/>
              <a:ext cx="512672" cy="307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 dirty="0">
                  <a:solidFill>
                    <a:srgbClr val="000000"/>
                  </a:solidFill>
                  <a:latin typeface="Helvetica"/>
                  <a:cs typeface="Helvetica"/>
                </a:rPr>
                <a:t>CD3</a:t>
              </a:r>
              <a:endParaRPr lang="en-US" altLang="ja-JP" sz="2000" dirty="0">
                <a:latin typeface="Helvetica"/>
                <a:cs typeface="Helvetica"/>
              </a:endParaRPr>
            </a:p>
          </p:txBody>
        </p:sp>
        <p:sp>
          <p:nvSpPr>
            <p:cNvPr id="751" name="Line 1100"/>
            <p:cNvSpPr>
              <a:spLocks noChangeShapeType="1"/>
            </p:cNvSpPr>
            <p:nvPr/>
          </p:nvSpPr>
          <p:spPr bwMode="auto">
            <a:xfrm flipV="1">
              <a:off x="1115266" y="3590149"/>
              <a:ext cx="2116" cy="174483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52" name="Line 1101"/>
            <p:cNvSpPr>
              <a:spLocks noChangeShapeType="1"/>
            </p:cNvSpPr>
            <p:nvPr/>
          </p:nvSpPr>
          <p:spPr bwMode="auto">
            <a:xfrm flipH="1">
              <a:off x="1075083" y="5334986"/>
              <a:ext cx="40183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53" name="Line 1102"/>
            <p:cNvSpPr>
              <a:spLocks noChangeShapeType="1"/>
            </p:cNvSpPr>
            <p:nvPr/>
          </p:nvSpPr>
          <p:spPr bwMode="auto">
            <a:xfrm flipH="1">
              <a:off x="1102576" y="5205975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54" name="Line 1103"/>
            <p:cNvSpPr>
              <a:spLocks noChangeShapeType="1"/>
            </p:cNvSpPr>
            <p:nvPr/>
          </p:nvSpPr>
          <p:spPr bwMode="auto">
            <a:xfrm flipH="1">
              <a:off x="1102576" y="5131951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55" name="Line 1104"/>
            <p:cNvSpPr>
              <a:spLocks noChangeShapeType="1"/>
            </p:cNvSpPr>
            <p:nvPr/>
          </p:nvSpPr>
          <p:spPr bwMode="auto">
            <a:xfrm flipH="1">
              <a:off x="1102576" y="5079077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56" name="Line 1105"/>
            <p:cNvSpPr>
              <a:spLocks noChangeShapeType="1"/>
            </p:cNvSpPr>
            <p:nvPr/>
          </p:nvSpPr>
          <p:spPr bwMode="auto">
            <a:xfrm flipH="1">
              <a:off x="1087772" y="5030433"/>
              <a:ext cx="27494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57" name="Line 1106"/>
            <p:cNvSpPr>
              <a:spLocks noChangeShapeType="1"/>
            </p:cNvSpPr>
            <p:nvPr/>
          </p:nvSpPr>
          <p:spPr bwMode="auto">
            <a:xfrm flipH="1">
              <a:off x="1102576" y="4996593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58" name="Line 1107"/>
            <p:cNvSpPr>
              <a:spLocks noChangeShapeType="1"/>
            </p:cNvSpPr>
            <p:nvPr/>
          </p:nvSpPr>
          <p:spPr bwMode="auto">
            <a:xfrm flipH="1">
              <a:off x="1102576" y="4969100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59" name="Line 1108"/>
            <p:cNvSpPr>
              <a:spLocks noChangeShapeType="1"/>
            </p:cNvSpPr>
            <p:nvPr/>
          </p:nvSpPr>
          <p:spPr bwMode="auto">
            <a:xfrm flipH="1">
              <a:off x="1102576" y="4943720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60" name="Line 1109"/>
            <p:cNvSpPr>
              <a:spLocks noChangeShapeType="1"/>
            </p:cNvSpPr>
            <p:nvPr/>
          </p:nvSpPr>
          <p:spPr bwMode="auto">
            <a:xfrm flipH="1">
              <a:off x="1102576" y="4922571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61" name="Line 1110"/>
            <p:cNvSpPr>
              <a:spLocks noChangeShapeType="1"/>
            </p:cNvSpPr>
            <p:nvPr/>
          </p:nvSpPr>
          <p:spPr bwMode="auto">
            <a:xfrm flipH="1">
              <a:off x="1075083" y="4901421"/>
              <a:ext cx="40183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62" name="Line 1111"/>
            <p:cNvSpPr>
              <a:spLocks noChangeShapeType="1"/>
            </p:cNvSpPr>
            <p:nvPr/>
          </p:nvSpPr>
          <p:spPr bwMode="auto">
            <a:xfrm flipH="1">
              <a:off x="1102576" y="4766064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63" name="Line 1112"/>
            <p:cNvSpPr>
              <a:spLocks noChangeShapeType="1"/>
            </p:cNvSpPr>
            <p:nvPr/>
          </p:nvSpPr>
          <p:spPr bwMode="auto">
            <a:xfrm flipH="1">
              <a:off x="1102576" y="4692040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64" name="Line 1113"/>
            <p:cNvSpPr>
              <a:spLocks noChangeShapeType="1"/>
            </p:cNvSpPr>
            <p:nvPr/>
          </p:nvSpPr>
          <p:spPr bwMode="auto">
            <a:xfrm flipH="1">
              <a:off x="1102576" y="4639167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65" name="Line 1114"/>
            <p:cNvSpPr>
              <a:spLocks noChangeShapeType="1"/>
            </p:cNvSpPr>
            <p:nvPr/>
          </p:nvSpPr>
          <p:spPr bwMode="auto">
            <a:xfrm flipH="1">
              <a:off x="1087772" y="4598982"/>
              <a:ext cx="27494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66" name="Line 1115"/>
            <p:cNvSpPr>
              <a:spLocks noChangeShapeType="1"/>
            </p:cNvSpPr>
            <p:nvPr/>
          </p:nvSpPr>
          <p:spPr bwMode="auto">
            <a:xfrm flipH="1">
              <a:off x="1102576" y="4556683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67" name="Line 1116"/>
            <p:cNvSpPr>
              <a:spLocks noChangeShapeType="1"/>
            </p:cNvSpPr>
            <p:nvPr/>
          </p:nvSpPr>
          <p:spPr bwMode="auto">
            <a:xfrm flipH="1">
              <a:off x="1102576" y="4531303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68" name="Line 1117"/>
            <p:cNvSpPr>
              <a:spLocks noChangeShapeType="1"/>
            </p:cNvSpPr>
            <p:nvPr/>
          </p:nvSpPr>
          <p:spPr bwMode="auto">
            <a:xfrm flipH="1">
              <a:off x="1102576" y="4503810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69" name="Line 1118"/>
            <p:cNvSpPr>
              <a:spLocks noChangeShapeType="1"/>
            </p:cNvSpPr>
            <p:nvPr/>
          </p:nvSpPr>
          <p:spPr bwMode="auto">
            <a:xfrm flipH="1">
              <a:off x="1102576" y="4482660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70" name="Line 1119"/>
            <p:cNvSpPr>
              <a:spLocks noChangeShapeType="1"/>
            </p:cNvSpPr>
            <p:nvPr/>
          </p:nvSpPr>
          <p:spPr bwMode="auto">
            <a:xfrm flipH="1">
              <a:off x="1075083" y="4463625"/>
              <a:ext cx="40183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71" name="Line 1120"/>
            <p:cNvSpPr>
              <a:spLocks noChangeShapeType="1"/>
            </p:cNvSpPr>
            <p:nvPr/>
          </p:nvSpPr>
          <p:spPr bwMode="auto">
            <a:xfrm flipH="1">
              <a:off x="1102576" y="4334613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72" name="Line 1121"/>
            <p:cNvSpPr>
              <a:spLocks noChangeShapeType="1"/>
            </p:cNvSpPr>
            <p:nvPr/>
          </p:nvSpPr>
          <p:spPr bwMode="auto">
            <a:xfrm flipH="1">
              <a:off x="1102576" y="4252129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73" name="Line 1122"/>
            <p:cNvSpPr>
              <a:spLocks noChangeShapeType="1"/>
            </p:cNvSpPr>
            <p:nvPr/>
          </p:nvSpPr>
          <p:spPr bwMode="auto">
            <a:xfrm flipH="1">
              <a:off x="1102576" y="4199256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74" name="Line 1123"/>
            <p:cNvSpPr>
              <a:spLocks noChangeShapeType="1"/>
            </p:cNvSpPr>
            <p:nvPr/>
          </p:nvSpPr>
          <p:spPr bwMode="auto">
            <a:xfrm flipH="1">
              <a:off x="1087772" y="4159071"/>
              <a:ext cx="27494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75" name="Line 1124"/>
            <p:cNvSpPr>
              <a:spLocks noChangeShapeType="1"/>
            </p:cNvSpPr>
            <p:nvPr/>
          </p:nvSpPr>
          <p:spPr bwMode="auto">
            <a:xfrm flipH="1">
              <a:off x="1102576" y="4125232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76" name="Line 1125"/>
            <p:cNvSpPr>
              <a:spLocks noChangeShapeType="1"/>
            </p:cNvSpPr>
            <p:nvPr/>
          </p:nvSpPr>
          <p:spPr bwMode="auto">
            <a:xfrm flipH="1">
              <a:off x="1102576" y="4091393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77" name="Line 1126"/>
            <p:cNvSpPr>
              <a:spLocks noChangeShapeType="1"/>
            </p:cNvSpPr>
            <p:nvPr/>
          </p:nvSpPr>
          <p:spPr bwMode="auto">
            <a:xfrm flipH="1">
              <a:off x="1102576" y="4070243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78" name="Line 1127"/>
            <p:cNvSpPr>
              <a:spLocks noChangeShapeType="1"/>
            </p:cNvSpPr>
            <p:nvPr/>
          </p:nvSpPr>
          <p:spPr bwMode="auto">
            <a:xfrm flipH="1">
              <a:off x="1102576" y="4042749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79" name="Line 1128"/>
            <p:cNvSpPr>
              <a:spLocks noChangeShapeType="1"/>
            </p:cNvSpPr>
            <p:nvPr/>
          </p:nvSpPr>
          <p:spPr bwMode="auto">
            <a:xfrm flipH="1">
              <a:off x="1075083" y="4023714"/>
              <a:ext cx="40183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80" name="Line 1129"/>
            <p:cNvSpPr>
              <a:spLocks noChangeShapeType="1"/>
            </p:cNvSpPr>
            <p:nvPr/>
          </p:nvSpPr>
          <p:spPr bwMode="auto">
            <a:xfrm flipH="1">
              <a:off x="1102576" y="3894702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81" name="Line 1130"/>
            <p:cNvSpPr>
              <a:spLocks noChangeShapeType="1"/>
            </p:cNvSpPr>
            <p:nvPr/>
          </p:nvSpPr>
          <p:spPr bwMode="auto">
            <a:xfrm flipH="1">
              <a:off x="1102576" y="3814334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82" name="Line 1131"/>
            <p:cNvSpPr>
              <a:spLocks noChangeShapeType="1"/>
            </p:cNvSpPr>
            <p:nvPr/>
          </p:nvSpPr>
          <p:spPr bwMode="auto">
            <a:xfrm flipH="1">
              <a:off x="1102576" y="3759345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83" name="Line 1132"/>
            <p:cNvSpPr>
              <a:spLocks noChangeShapeType="1"/>
            </p:cNvSpPr>
            <p:nvPr/>
          </p:nvSpPr>
          <p:spPr bwMode="auto">
            <a:xfrm flipH="1">
              <a:off x="1087772" y="3719160"/>
              <a:ext cx="27494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84" name="Line 1133"/>
            <p:cNvSpPr>
              <a:spLocks noChangeShapeType="1"/>
            </p:cNvSpPr>
            <p:nvPr/>
          </p:nvSpPr>
          <p:spPr bwMode="auto">
            <a:xfrm flipH="1">
              <a:off x="1102576" y="3685321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85" name="Line 1134"/>
            <p:cNvSpPr>
              <a:spLocks noChangeShapeType="1"/>
            </p:cNvSpPr>
            <p:nvPr/>
          </p:nvSpPr>
          <p:spPr bwMode="auto">
            <a:xfrm flipH="1">
              <a:off x="1102576" y="3657827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86" name="Line 1135"/>
            <p:cNvSpPr>
              <a:spLocks noChangeShapeType="1"/>
            </p:cNvSpPr>
            <p:nvPr/>
          </p:nvSpPr>
          <p:spPr bwMode="auto">
            <a:xfrm flipH="1">
              <a:off x="1102576" y="3630332"/>
              <a:ext cx="12690" cy="21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87" name="Line 1136"/>
            <p:cNvSpPr>
              <a:spLocks noChangeShapeType="1"/>
            </p:cNvSpPr>
            <p:nvPr/>
          </p:nvSpPr>
          <p:spPr bwMode="auto">
            <a:xfrm flipH="1">
              <a:off x="1102576" y="3611298"/>
              <a:ext cx="12690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88" name="Line 1137"/>
            <p:cNvSpPr>
              <a:spLocks noChangeShapeType="1"/>
            </p:cNvSpPr>
            <p:nvPr/>
          </p:nvSpPr>
          <p:spPr bwMode="auto">
            <a:xfrm flipH="1">
              <a:off x="1075083" y="3590149"/>
              <a:ext cx="40183" cy="211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789" name="Rectangle 1139"/>
            <p:cNvSpPr>
              <a:spLocks noChangeArrowheads="1"/>
            </p:cNvSpPr>
            <p:nvPr/>
          </p:nvSpPr>
          <p:spPr bwMode="auto">
            <a:xfrm>
              <a:off x="852032" y="5273137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90" name="Rectangle 1140"/>
            <p:cNvSpPr>
              <a:spLocks noChangeArrowheads="1"/>
            </p:cNvSpPr>
            <p:nvPr/>
          </p:nvSpPr>
          <p:spPr bwMode="auto">
            <a:xfrm>
              <a:off x="1000709" y="5218623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91" name="Rectangle 1141"/>
            <p:cNvSpPr>
              <a:spLocks noChangeArrowheads="1"/>
            </p:cNvSpPr>
            <p:nvPr/>
          </p:nvSpPr>
          <p:spPr bwMode="auto">
            <a:xfrm>
              <a:off x="852032" y="4841686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92" name="Rectangle 1142"/>
            <p:cNvSpPr>
              <a:spLocks noChangeArrowheads="1"/>
            </p:cNvSpPr>
            <p:nvPr/>
          </p:nvSpPr>
          <p:spPr bwMode="auto">
            <a:xfrm>
              <a:off x="1000709" y="4785057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93" name="Rectangle 1143"/>
            <p:cNvSpPr>
              <a:spLocks noChangeArrowheads="1"/>
            </p:cNvSpPr>
            <p:nvPr/>
          </p:nvSpPr>
          <p:spPr bwMode="auto">
            <a:xfrm>
              <a:off x="852032" y="4401776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94" name="Rectangle 1144"/>
            <p:cNvSpPr>
              <a:spLocks noChangeArrowheads="1"/>
            </p:cNvSpPr>
            <p:nvPr/>
          </p:nvSpPr>
          <p:spPr bwMode="auto">
            <a:xfrm>
              <a:off x="1000709" y="4345146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2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95" name="Rectangle 1145"/>
            <p:cNvSpPr>
              <a:spLocks noChangeArrowheads="1"/>
            </p:cNvSpPr>
            <p:nvPr/>
          </p:nvSpPr>
          <p:spPr bwMode="auto">
            <a:xfrm>
              <a:off x="852032" y="3961865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96" name="Rectangle 1146"/>
            <p:cNvSpPr>
              <a:spLocks noChangeArrowheads="1"/>
            </p:cNvSpPr>
            <p:nvPr/>
          </p:nvSpPr>
          <p:spPr bwMode="auto">
            <a:xfrm>
              <a:off x="1000709" y="3907351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3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97" name="Rectangle 1147"/>
            <p:cNvSpPr>
              <a:spLocks noChangeArrowheads="1"/>
            </p:cNvSpPr>
            <p:nvPr/>
          </p:nvSpPr>
          <p:spPr bwMode="auto">
            <a:xfrm>
              <a:off x="852032" y="3528300"/>
              <a:ext cx="14264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 dirty="0">
                  <a:solidFill>
                    <a:srgbClr val="000000"/>
                  </a:solidFill>
                  <a:latin typeface="Helvetica"/>
                  <a:cs typeface="Helvetica"/>
                </a:rPr>
                <a:t>10</a:t>
              </a:r>
              <a:endParaRPr lang="en-US" altLang="ja-JP" sz="1000" dirty="0">
                <a:latin typeface="Helvetica"/>
                <a:cs typeface="Helvetica"/>
              </a:endParaRPr>
            </a:p>
          </p:txBody>
        </p:sp>
        <p:sp>
          <p:nvSpPr>
            <p:cNvPr id="798" name="Rectangle 1148"/>
            <p:cNvSpPr>
              <a:spLocks noChangeArrowheads="1"/>
            </p:cNvSpPr>
            <p:nvPr/>
          </p:nvSpPr>
          <p:spPr bwMode="auto">
            <a:xfrm>
              <a:off x="1000709" y="3473785"/>
              <a:ext cx="713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000">
                  <a:solidFill>
                    <a:srgbClr val="000000"/>
                  </a:solidFill>
                  <a:latin typeface="Helvetica"/>
                  <a:cs typeface="Helvetica"/>
                </a:rPr>
                <a:t>4</a:t>
              </a:r>
              <a:endParaRPr lang="en-US" altLang="ja-JP" sz="1000">
                <a:latin typeface="Helvetica"/>
                <a:cs typeface="Helvetica"/>
              </a:endParaRPr>
            </a:p>
          </p:txBody>
        </p:sp>
        <p:sp>
          <p:nvSpPr>
            <p:cNvPr id="799" name="Rectangle 1150"/>
            <p:cNvSpPr>
              <a:spLocks noChangeArrowheads="1"/>
            </p:cNvSpPr>
            <p:nvPr/>
          </p:nvSpPr>
          <p:spPr bwMode="auto">
            <a:xfrm rot="16200000">
              <a:off x="365221" y="4297171"/>
              <a:ext cx="512672" cy="307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/>
                  <a:cs typeface="Helvetica"/>
                </a:rPr>
                <a:t>CD4</a:t>
              </a:r>
              <a:endParaRPr lang="en-US" altLang="ja-JP" sz="2000">
                <a:latin typeface="Helvetica"/>
                <a:cs typeface="Helvetica"/>
              </a:endParaRPr>
            </a:p>
          </p:txBody>
        </p:sp>
        <p:pic>
          <p:nvPicPr>
            <p:cNvPr id="800" name="Picture 115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956" y="3602839"/>
              <a:ext cx="1725804" cy="172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1" name="Rectangle 1154"/>
            <p:cNvSpPr>
              <a:spLocks noChangeArrowheads="1"/>
            </p:cNvSpPr>
            <p:nvPr/>
          </p:nvSpPr>
          <p:spPr bwMode="auto">
            <a:xfrm>
              <a:off x="1385980" y="4042749"/>
              <a:ext cx="1319732" cy="45471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802" name="Rectangle 1156"/>
            <p:cNvSpPr>
              <a:spLocks noChangeArrowheads="1"/>
            </p:cNvSpPr>
            <p:nvPr/>
          </p:nvSpPr>
          <p:spPr bwMode="auto">
            <a:xfrm>
              <a:off x="1855441" y="3717032"/>
              <a:ext cx="5817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6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48.0%</a:t>
              </a:r>
              <a:endParaRPr lang="en-US" altLang="ja-JP" sz="1600" dirty="0">
                <a:latin typeface="Helvetica"/>
                <a:cs typeface="Helvetica"/>
              </a:endParaRPr>
            </a:p>
          </p:txBody>
        </p:sp>
        <p:sp>
          <p:nvSpPr>
            <p:cNvPr id="803" name="Line 1170"/>
            <p:cNvSpPr>
              <a:spLocks noChangeShapeType="1"/>
            </p:cNvSpPr>
            <p:nvPr/>
          </p:nvSpPr>
          <p:spPr bwMode="auto">
            <a:xfrm flipH="1">
              <a:off x="2566951" y="2394637"/>
              <a:ext cx="2206460" cy="959330"/>
            </a:xfrm>
            <a:prstGeom prst="line">
              <a:avLst/>
            </a:prstGeom>
            <a:noFill/>
            <a:ln w="30163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804" name="Line 1173"/>
            <p:cNvSpPr>
              <a:spLocks noChangeShapeType="1"/>
            </p:cNvSpPr>
            <p:nvPr/>
          </p:nvSpPr>
          <p:spPr bwMode="auto">
            <a:xfrm flipV="1">
              <a:off x="1608050" y="1628800"/>
              <a:ext cx="1687551" cy="114200"/>
            </a:xfrm>
            <a:prstGeom prst="line">
              <a:avLst/>
            </a:prstGeom>
            <a:noFill/>
            <a:ln w="30163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805" name="Line 1182"/>
            <p:cNvSpPr>
              <a:spLocks noChangeShapeType="1"/>
            </p:cNvSpPr>
            <p:nvPr/>
          </p:nvSpPr>
          <p:spPr bwMode="auto">
            <a:xfrm>
              <a:off x="2662884" y="4313298"/>
              <a:ext cx="848741" cy="339838"/>
            </a:xfrm>
            <a:prstGeom prst="line">
              <a:avLst/>
            </a:prstGeom>
            <a:noFill/>
            <a:ln w="30163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>
                <a:latin typeface="Helvetica"/>
                <a:cs typeface="Helvetica"/>
              </a:endParaRPr>
            </a:p>
          </p:txBody>
        </p:sp>
        <p:sp>
          <p:nvSpPr>
            <p:cNvPr id="807" name="Rectangle 980"/>
            <p:cNvSpPr>
              <a:spLocks noChangeArrowheads="1"/>
            </p:cNvSpPr>
            <p:nvPr/>
          </p:nvSpPr>
          <p:spPr bwMode="auto">
            <a:xfrm>
              <a:off x="4321673" y="2578414"/>
              <a:ext cx="14401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ja-JP" sz="1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0</a:t>
              </a:r>
              <a:endParaRPr lang="en-US" altLang="ja-JP" sz="1000" dirty="0">
                <a:latin typeface="Helvetica"/>
                <a:cs typeface="Helvetica"/>
              </a:endParaRPr>
            </a:p>
          </p:txBody>
        </p:sp>
        <p:sp>
          <p:nvSpPr>
            <p:cNvPr id="808" name="Rectangle 1183"/>
            <p:cNvSpPr>
              <a:spLocks noChangeArrowheads="1"/>
            </p:cNvSpPr>
            <p:nvPr/>
          </p:nvSpPr>
          <p:spPr bwMode="auto">
            <a:xfrm>
              <a:off x="1787395" y="96887"/>
              <a:ext cx="9361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ja-JP" sz="2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AC</a:t>
              </a:r>
              <a:endParaRPr lang="en-US" altLang="ja-JP" sz="20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809" name="Rectangle 1183"/>
            <p:cNvSpPr>
              <a:spLocks noChangeArrowheads="1"/>
            </p:cNvSpPr>
            <p:nvPr/>
          </p:nvSpPr>
          <p:spPr bwMode="auto">
            <a:xfrm>
              <a:off x="1937067" y="384919"/>
              <a:ext cx="9264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(No. 32)</a:t>
              </a:r>
              <a:endParaRPr lang="en-US" altLang="ja-JP" sz="2000" dirty="0">
                <a:latin typeface="Helvetica"/>
                <a:cs typeface="Helvetica"/>
              </a:endParaRPr>
            </a:p>
          </p:txBody>
        </p:sp>
        <p:cxnSp>
          <p:nvCxnSpPr>
            <p:cNvPr id="810" name="直線コネクタ 809"/>
            <p:cNvCxnSpPr/>
            <p:nvPr/>
          </p:nvCxnSpPr>
          <p:spPr>
            <a:xfrm>
              <a:off x="6156176" y="4077072"/>
              <a:ext cx="64807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直線コネクタ 810"/>
            <p:cNvCxnSpPr/>
            <p:nvPr/>
          </p:nvCxnSpPr>
          <p:spPr>
            <a:xfrm>
              <a:off x="6156176" y="4777407"/>
              <a:ext cx="64807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2" name="直線コネクタ 811"/>
            <p:cNvCxnSpPr/>
            <p:nvPr/>
          </p:nvCxnSpPr>
          <p:spPr>
            <a:xfrm>
              <a:off x="6156176" y="5497487"/>
              <a:ext cx="64807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3" name="Rectangle 1183"/>
            <p:cNvSpPr>
              <a:spLocks noChangeArrowheads="1"/>
            </p:cNvSpPr>
            <p:nvPr/>
          </p:nvSpPr>
          <p:spPr bwMode="auto">
            <a:xfrm>
              <a:off x="6876256" y="3861048"/>
              <a:ext cx="331236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ja-JP" sz="28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H 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(CD3</a:t>
              </a:r>
              <a:r>
                <a:rPr lang="en-US" altLang="ja-JP" sz="2000" baseline="30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high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CD7</a:t>
              </a:r>
              <a:r>
                <a:rPr lang="en-US" altLang="ja-JP" sz="2000" baseline="30000" dirty="0">
                  <a:solidFill>
                    <a:srgbClr val="000000"/>
                  </a:solidFill>
                  <a:latin typeface="Helvetica"/>
                  <a:cs typeface="Helvetica"/>
                </a:rPr>
                <a:t>high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)</a:t>
              </a:r>
              <a:endParaRPr lang="en-US" altLang="ja-JP" sz="20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814" name="Rectangle 1183"/>
            <p:cNvSpPr>
              <a:spLocks noChangeArrowheads="1"/>
            </p:cNvSpPr>
            <p:nvPr/>
          </p:nvSpPr>
          <p:spPr bwMode="auto">
            <a:xfrm>
              <a:off x="6876256" y="4561383"/>
              <a:ext cx="295232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ja-JP" sz="28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D </a:t>
              </a:r>
              <a:r>
                <a:rPr lang="en-US" altLang="ja-JP" sz="2000" dirty="0">
                  <a:solidFill>
                    <a:srgbClr val="000000"/>
                  </a:solidFill>
                  <a:latin typeface="Helvetica"/>
                  <a:cs typeface="Helvetica"/>
                </a:rPr>
                <a:t>(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CD3</a:t>
              </a:r>
              <a:r>
                <a:rPr lang="en-US" altLang="ja-JP" sz="2000" baseline="30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dim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CD7</a:t>
              </a:r>
              <a:r>
                <a:rPr lang="en-US" altLang="ja-JP" sz="2000" baseline="30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dim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)</a:t>
              </a:r>
              <a:endParaRPr lang="en-US" altLang="ja-JP" sz="20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815" name="Rectangle 1183"/>
            <p:cNvSpPr>
              <a:spLocks noChangeArrowheads="1"/>
            </p:cNvSpPr>
            <p:nvPr/>
          </p:nvSpPr>
          <p:spPr bwMode="auto">
            <a:xfrm>
              <a:off x="6876256" y="5281463"/>
              <a:ext cx="25922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ja-JP" sz="28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L </a:t>
              </a:r>
              <a:r>
                <a:rPr lang="en-US" altLang="ja-JP" sz="2000" smtClean="0">
                  <a:solidFill>
                    <a:srgbClr val="000000"/>
                  </a:solidFill>
                  <a:latin typeface="Helvetica"/>
                  <a:cs typeface="Helvetica"/>
                </a:rPr>
                <a:t>(CD3</a:t>
              </a:r>
              <a:r>
                <a:rPr lang="en-US" altLang="ja-JP" sz="2000" baseline="30000" smtClean="0">
                  <a:solidFill>
                    <a:srgbClr val="000000"/>
                  </a:solidFill>
                  <a:latin typeface="Helvetica"/>
                  <a:cs typeface="Helvetica"/>
                </a:rPr>
                <a:t>dim</a:t>
              </a:r>
              <a:r>
                <a:rPr lang="en-US" altLang="ja-JP" sz="2000" smtClean="0">
                  <a:solidFill>
                    <a:srgbClr val="000000"/>
                  </a:solidFill>
                  <a:latin typeface="Helvetica"/>
                  <a:cs typeface="Helvetica"/>
                </a:rPr>
                <a:t>CD7</a:t>
              </a:r>
              <a:r>
                <a:rPr lang="en-US" altLang="ja-JP" sz="2000" baseline="30000" smtClean="0">
                  <a:solidFill>
                    <a:srgbClr val="000000"/>
                  </a:solidFill>
                  <a:latin typeface="Helvetica"/>
                  <a:cs typeface="Helvetica"/>
                </a:rPr>
                <a:t>low</a:t>
              </a:r>
              <a:r>
                <a:rPr lang="en-US" altLang="ja-JP" sz="2000" smtClean="0">
                  <a:solidFill>
                    <a:srgbClr val="000000"/>
                  </a:solidFill>
                  <a:latin typeface="Helvetica"/>
                  <a:cs typeface="Helvetica"/>
                </a:rPr>
                <a:t>)</a:t>
              </a:r>
              <a:endParaRPr lang="en-US" altLang="ja-JP" sz="20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116</Words>
  <Application>Microsoft Macintosh PowerPoint</Application>
  <PresentationFormat>画面に合わせる (4:3)</PresentationFormat>
  <Paragraphs>96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新しいプレゼンテーション</vt:lpstr>
      <vt:lpstr>PowerPoint プレゼンテーション</vt:lpstr>
    </vt:vector>
  </TitlesOfParts>
  <Manager/>
  <Company>東京大学医科学研究所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小林 誠一郎</dc:creator>
  <cp:keywords/>
  <dc:description/>
  <cp:lastModifiedBy>小林 誠一郎</cp:lastModifiedBy>
  <cp:revision>21</cp:revision>
  <dcterms:created xsi:type="dcterms:W3CDTF">2012-04-18T05:03:19Z</dcterms:created>
  <dcterms:modified xsi:type="dcterms:W3CDTF">2012-12-07T03:44:11Z</dcterms:modified>
  <cp:category/>
</cp:coreProperties>
</file>