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2" autoAdjust="0"/>
  </p:normalViewPr>
  <p:slideViewPr>
    <p:cSldViewPr>
      <p:cViewPr varScale="1">
        <p:scale>
          <a:sx n="77" d="100"/>
          <a:sy n="77" d="100"/>
        </p:scale>
        <p:origin x="-105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Jamsheer%202003\Backup%20from%20lap\Jamsheer\work\Realtime\Development\With%20UBQ\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homo'!$C$6</c:f>
              <c:strCache>
                <c:ptCount val="1"/>
                <c:pt idx="0">
                  <c:v>FLZ2</c:v>
                </c:pt>
              </c:strCache>
            </c:strRef>
          </c:tx>
          <c:cat>
            <c:strRef>
              <c:f>'Expression retension in homo'!$B$7:$B$15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homo'!$C$7:$C$15</c:f>
              <c:numCache>
                <c:formatCode>General</c:formatCode>
                <c:ptCount val="9"/>
                <c:pt idx="0">
                  <c:v>5.404844459345866</c:v>
                </c:pt>
                <c:pt idx="1">
                  <c:v>5.7743071968106934</c:v>
                </c:pt>
                <c:pt idx="2">
                  <c:v>7.8407481074887544</c:v>
                </c:pt>
                <c:pt idx="3">
                  <c:v>4.3357440409928314</c:v>
                </c:pt>
                <c:pt idx="4">
                  <c:v>6.0850478113988089</c:v>
                </c:pt>
                <c:pt idx="5">
                  <c:v>9.0245311060217404</c:v>
                </c:pt>
                <c:pt idx="6">
                  <c:v>17.175090192787707</c:v>
                </c:pt>
                <c:pt idx="7">
                  <c:v>28.90666750177293</c:v>
                </c:pt>
                <c:pt idx="8">
                  <c:v>21.64945594958559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homo'!$D$6</c:f>
              <c:strCache>
                <c:ptCount val="1"/>
                <c:pt idx="0">
                  <c:v>FLZ1</c:v>
                </c:pt>
              </c:strCache>
            </c:strRef>
          </c:tx>
          <c:cat>
            <c:strRef>
              <c:f>'Expression retension in homo'!$B$7:$B$15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homo'!$D$7:$D$15</c:f>
              <c:numCache>
                <c:formatCode>General</c:formatCode>
                <c:ptCount val="9"/>
                <c:pt idx="0">
                  <c:v>36.912389948933459</c:v>
                </c:pt>
                <c:pt idx="1">
                  <c:v>23.310986772055731</c:v>
                </c:pt>
                <c:pt idx="2">
                  <c:v>13.291069663239448</c:v>
                </c:pt>
                <c:pt idx="3">
                  <c:v>4.5901357199066695</c:v>
                </c:pt>
                <c:pt idx="4">
                  <c:v>9.5662862032113747</c:v>
                </c:pt>
                <c:pt idx="5">
                  <c:v>33.550076520215974</c:v>
                </c:pt>
                <c:pt idx="6">
                  <c:v>68.270383091868069</c:v>
                </c:pt>
                <c:pt idx="7">
                  <c:v>116.77536435825868</c:v>
                </c:pt>
                <c:pt idx="8">
                  <c:v>59.559696889574077</c:v>
                </c:pt>
              </c:numCache>
            </c:numRef>
          </c:val>
        </c:ser>
        <c:axId val="71462272"/>
        <c:axId val="71472256"/>
        <c:axId val="49141952"/>
      </c:area3DChart>
      <c:catAx>
        <c:axId val="71462272"/>
        <c:scaling>
          <c:orientation val="minMax"/>
        </c:scaling>
        <c:axPos val="b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1472256"/>
        <c:crosses val="autoZero"/>
        <c:auto val="1"/>
        <c:lblAlgn val="ctr"/>
        <c:lblOffset val="100"/>
      </c:catAx>
      <c:valAx>
        <c:axId val="71472256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1462272"/>
        <c:crosses val="autoZero"/>
        <c:crossBetween val="midCat"/>
      </c:valAx>
      <c:serAx>
        <c:axId val="49141952"/>
        <c:scaling>
          <c:orientation val="minMax"/>
        </c:scaling>
        <c:delete val="1"/>
        <c:axPos val="b"/>
        <c:tickLblPos val="nextTo"/>
        <c:crossAx val="71472256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homo'!$G$64</c:f>
              <c:strCache>
                <c:ptCount val="1"/>
                <c:pt idx="0">
                  <c:v>FLZ12</c:v>
                </c:pt>
              </c:strCache>
            </c:strRef>
          </c:tx>
          <c:cat>
            <c:strRef>
              <c:f>'Expression retension in homo'!$F$65:$F$68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homo'!$G$65:$G$68</c:f>
              <c:numCache>
                <c:formatCode>General</c:formatCode>
                <c:ptCount val="4"/>
                <c:pt idx="0">
                  <c:v>12.232081117395046</c:v>
                </c:pt>
                <c:pt idx="1">
                  <c:v>18.182297184206156</c:v>
                </c:pt>
                <c:pt idx="2">
                  <c:v>8.2400237191670289</c:v>
                </c:pt>
                <c:pt idx="3">
                  <c:v>9.0608078616123304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homo'!$H$64</c:f>
              <c:strCache>
                <c:ptCount val="1"/>
                <c:pt idx="0">
                  <c:v>FLZ13</c:v>
                </c:pt>
              </c:strCache>
            </c:strRef>
          </c:tx>
          <c:cat>
            <c:strRef>
              <c:f>'Expression retension in homo'!$F$65:$F$68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homo'!$H$65:$H$68</c:f>
              <c:numCache>
                <c:formatCode>General</c:formatCode>
                <c:ptCount val="4"/>
                <c:pt idx="0">
                  <c:v>97.417990724482223</c:v>
                </c:pt>
                <c:pt idx="1">
                  <c:v>144.92777295894643</c:v>
                </c:pt>
                <c:pt idx="2">
                  <c:v>85.12198491118798</c:v>
                </c:pt>
                <c:pt idx="3">
                  <c:v>63.530200749775616</c:v>
                </c:pt>
              </c:numCache>
            </c:numRef>
          </c:val>
        </c:ser>
        <c:axId val="76288384"/>
        <c:axId val="76289920"/>
        <c:axId val="76312576"/>
      </c:area3DChart>
      <c:catAx>
        <c:axId val="76288384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289920"/>
        <c:crosses val="autoZero"/>
        <c:auto val="1"/>
        <c:lblAlgn val="ctr"/>
        <c:lblOffset val="100"/>
      </c:catAx>
      <c:valAx>
        <c:axId val="76289920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288384"/>
        <c:crosses val="autoZero"/>
        <c:crossBetween val="midCat"/>
      </c:valAx>
      <c:serAx>
        <c:axId val="76312576"/>
        <c:scaling>
          <c:orientation val="minMax"/>
        </c:scaling>
        <c:delete val="1"/>
        <c:axPos val="b"/>
        <c:tickLblPos val="nextTo"/>
        <c:crossAx val="76289920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floor>
      <c:spPr>
        <a:ln>
          <a:solidFill>
            <a:sysClr val="windowText" lastClr="000000"/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area3DChart>
        <c:grouping val="standard"/>
        <c:ser>
          <c:idx val="0"/>
          <c:order val="0"/>
          <c:tx>
            <c:strRef>
              <c:f>'Expression retension in homo'!$G$5</c:f>
              <c:strCache>
                <c:ptCount val="1"/>
                <c:pt idx="0">
                  <c:v>FLZ2</c:v>
                </c:pt>
              </c:strCache>
            </c:strRef>
          </c:tx>
          <c:cat>
            <c:strRef>
              <c:f>'Expression retension in homo'!$F$6:$F$9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homo'!$G$6:$G$9</c:f>
              <c:numCache>
                <c:formatCode>General</c:formatCode>
                <c:ptCount val="4"/>
                <c:pt idx="0">
                  <c:v>11.901315843378768</c:v>
                </c:pt>
                <c:pt idx="1">
                  <c:v>16.526199771398602</c:v>
                </c:pt>
                <c:pt idx="2">
                  <c:v>9.8144129782190248</c:v>
                </c:pt>
                <c:pt idx="3">
                  <c:v>13.448476642769075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homo'!$H$5</c:f>
              <c:strCache>
                <c:ptCount val="1"/>
                <c:pt idx="0">
                  <c:v>FLZ1</c:v>
                </c:pt>
              </c:strCache>
            </c:strRef>
          </c:tx>
          <c:cat>
            <c:strRef>
              <c:f>'Expression retension in homo'!$F$6:$F$9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homo'!$H$6:$H$9</c:f>
              <c:numCache>
                <c:formatCode>General</c:formatCode>
                <c:ptCount val="4"/>
                <c:pt idx="0">
                  <c:v>7.7928668445016953</c:v>
                </c:pt>
                <c:pt idx="1">
                  <c:v>15.020584005762091</c:v>
                </c:pt>
                <c:pt idx="2">
                  <c:v>13.665155803664026</c:v>
                </c:pt>
                <c:pt idx="3">
                  <c:v>16.986363555113041</c:v>
                </c:pt>
              </c:numCache>
            </c:numRef>
          </c:val>
        </c:ser>
        <c:axId val="71490176"/>
        <c:axId val="71496064"/>
        <c:axId val="68876032"/>
      </c:area3DChart>
      <c:catAx>
        <c:axId val="714901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800" b="1"/>
            </a:pPr>
            <a:endParaRPr lang="en-US"/>
          </a:p>
        </c:txPr>
        <c:crossAx val="71496064"/>
        <c:crosses val="autoZero"/>
        <c:auto val="1"/>
        <c:lblAlgn val="ctr"/>
        <c:lblOffset val="100"/>
      </c:catAx>
      <c:valAx>
        <c:axId val="71496064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1490176"/>
        <c:crosses val="autoZero"/>
        <c:crossBetween val="midCat"/>
      </c:valAx>
      <c:serAx>
        <c:axId val="68876032"/>
        <c:scaling>
          <c:orientation val="minMax"/>
        </c:scaling>
        <c:delete val="1"/>
        <c:axPos val="b"/>
        <c:tickLblPos val="nextTo"/>
        <c:crossAx val="71496064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homo'!$C$24</c:f>
              <c:strCache>
                <c:ptCount val="1"/>
                <c:pt idx="0">
                  <c:v>FLZ5</c:v>
                </c:pt>
              </c:strCache>
            </c:strRef>
          </c:tx>
          <c:cat>
            <c:strRef>
              <c:f>'Expression retension in homo'!$B$25:$B$33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homo'!$C$25:$C$33</c:f>
              <c:numCache>
                <c:formatCode>General</c:formatCode>
                <c:ptCount val="9"/>
                <c:pt idx="0">
                  <c:v>2.9491866140190783</c:v>
                </c:pt>
                <c:pt idx="1">
                  <c:v>2.6060505898006334</c:v>
                </c:pt>
                <c:pt idx="2">
                  <c:v>2.8003251784052039</c:v>
                </c:pt>
                <c:pt idx="3">
                  <c:v>0.22760047120991417</c:v>
                </c:pt>
                <c:pt idx="4">
                  <c:v>1.9761752804415713</c:v>
                </c:pt>
                <c:pt idx="5">
                  <c:v>39.467469752721144</c:v>
                </c:pt>
                <c:pt idx="6">
                  <c:v>52.443339771258721</c:v>
                </c:pt>
                <c:pt idx="7">
                  <c:v>46.05744610056999</c:v>
                </c:pt>
                <c:pt idx="8">
                  <c:v>24.722011531061035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homo'!$D$24</c:f>
              <c:strCache>
                <c:ptCount val="1"/>
                <c:pt idx="0">
                  <c:v>FLZ6</c:v>
                </c:pt>
              </c:strCache>
            </c:strRef>
          </c:tx>
          <c:cat>
            <c:strRef>
              <c:f>'Expression retension in homo'!$B$25:$B$33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homo'!$D$25:$D$33</c:f>
              <c:numCache>
                <c:formatCode>General</c:formatCode>
                <c:ptCount val="9"/>
                <c:pt idx="0">
                  <c:v>177.59196096507117</c:v>
                </c:pt>
                <c:pt idx="1">
                  <c:v>268.19145456538064</c:v>
                </c:pt>
                <c:pt idx="2">
                  <c:v>265.49316645568416</c:v>
                </c:pt>
                <c:pt idx="3">
                  <c:v>92.593495822153656</c:v>
                </c:pt>
                <c:pt idx="4">
                  <c:v>42.505356142604313</c:v>
                </c:pt>
                <c:pt idx="5">
                  <c:v>493.96006391295668</c:v>
                </c:pt>
                <c:pt idx="6">
                  <c:v>881.27896457124484</c:v>
                </c:pt>
                <c:pt idx="7">
                  <c:v>469.31594375221329</c:v>
                </c:pt>
                <c:pt idx="8">
                  <c:v>453.23557054231838</c:v>
                </c:pt>
              </c:numCache>
            </c:numRef>
          </c:val>
        </c:ser>
        <c:axId val="76048256"/>
        <c:axId val="76049792"/>
        <c:axId val="68877824"/>
      </c:area3DChart>
      <c:catAx>
        <c:axId val="76048256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049792"/>
        <c:crosses val="autoZero"/>
        <c:auto val="1"/>
        <c:lblAlgn val="ctr"/>
        <c:lblOffset val="100"/>
      </c:catAx>
      <c:valAx>
        <c:axId val="76049792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048256"/>
        <c:crosses val="autoZero"/>
        <c:crossBetween val="midCat"/>
      </c:valAx>
      <c:serAx>
        <c:axId val="68877824"/>
        <c:scaling>
          <c:orientation val="minMax"/>
        </c:scaling>
        <c:delete val="1"/>
        <c:axPos val="b"/>
        <c:tickLblPos val="nextTo"/>
        <c:crossAx val="76049792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homo'!$G$24</c:f>
              <c:strCache>
                <c:ptCount val="1"/>
                <c:pt idx="0">
                  <c:v>FLZ5</c:v>
                </c:pt>
              </c:strCache>
            </c:strRef>
          </c:tx>
          <c:cat>
            <c:strRef>
              <c:f>'Expression retension in homo'!$F$25:$F$28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homo'!$G$25:$G$28</c:f>
              <c:numCache>
                <c:formatCode>General</c:formatCode>
                <c:ptCount val="4"/>
                <c:pt idx="0">
                  <c:v>4.346419341459228</c:v>
                </c:pt>
                <c:pt idx="1">
                  <c:v>8.7059170148286746</c:v>
                </c:pt>
                <c:pt idx="2">
                  <c:v>4.4640030762887379</c:v>
                </c:pt>
                <c:pt idx="3">
                  <c:v>3.4699852928344201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homo'!$H$24</c:f>
              <c:strCache>
                <c:ptCount val="1"/>
                <c:pt idx="0">
                  <c:v>FLZ6</c:v>
                </c:pt>
              </c:strCache>
            </c:strRef>
          </c:tx>
          <c:cat>
            <c:strRef>
              <c:f>'Expression retension in homo'!$F$25:$F$28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homo'!$H$25:$H$28</c:f>
              <c:numCache>
                <c:formatCode>General</c:formatCode>
                <c:ptCount val="4"/>
                <c:pt idx="0">
                  <c:v>266.91784679464445</c:v>
                </c:pt>
                <c:pt idx="1">
                  <c:v>477.17487296606532</c:v>
                </c:pt>
                <c:pt idx="2">
                  <c:v>251.42753208926189</c:v>
                </c:pt>
                <c:pt idx="3">
                  <c:v>146.7297027797571</c:v>
                </c:pt>
              </c:numCache>
            </c:numRef>
          </c:val>
        </c:ser>
        <c:axId val="76084352"/>
        <c:axId val="76085888"/>
        <c:axId val="76039488"/>
      </c:area3DChart>
      <c:catAx>
        <c:axId val="76084352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085888"/>
        <c:crosses val="autoZero"/>
        <c:auto val="1"/>
        <c:lblAlgn val="ctr"/>
        <c:lblOffset val="100"/>
      </c:catAx>
      <c:valAx>
        <c:axId val="76085888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084352"/>
        <c:crosses val="autoZero"/>
        <c:crossBetween val="midCat"/>
      </c:valAx>
      <c:serAx>
        <c:axId val="76039488"/>
        <c:scaling>
          <c:orientation val="minMax"/>
        </c:scaling>
        <c:delete val="1"/>
        <c:axPos val="b"/>
        <c:tickLblPos val="nextTo"/>
        <c:crossAx val="76085888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homo'!$C$38</c:f>
              <c:strCache>
                <c:ptCount val="1"/>
                <c:pt idx="0">
                  <c:v>FLZ8</c:v>
                </c:pt>
              </c:strCache>
            </c:strRef>
          </c:tx>
          <c:cat>
            <c:strRef>
              <c:f>'Expression retension in homo'!$B$39:$B$47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homo'!$C$39:$C$47</c:f>
              <c:numCache>
                <c:formatCode>General</c:formatCode>
                <c:ptCount val="9"/>
                <c:pt idx="0">
                  <c:v>214.15946090025989</c:v>
                </c:pt>
                <c:pt idx="1">
                  <c:v>107.09972694724576</c:v>
                </c:pt>
                <c:pt idx="2">
                  <c:v>90.954699056207701</c:v>
                </c:pt>
                <c:pt idx="3">
                  <c:v>19.446563884101796</c:v>
                </c:pt>
                <c:pt idx="4">
                  <c:v>105.42043793057996</c:v>
                </c:pt>
                <c:pt idx="5">
                  <c:v>92.328487263163765</c:v>
                </c:pt>
                <c:pt idx="6">
                  <c:v>141.60500403455637</c:v>
                </c:pt>
                <c:pt idx="7">
                  <c:v>43.179647068337168</c:v>
                </c:pt>
                <c:pt idx="8">
                  <c:v>93.912946146532818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homo'!$D$38</c:f>
              <c:strCache>
                <c:ptCount val="1"/>
                <c:pt idx="0">
                  <c:v>FLZ9</c:v>
                </c:pt>
              </c:strCache>
            </c:strRef>
          </c:tx>
          <c:cat>
            <c:strRef>
              <c:f>'Expression retension in homo'!$B$39:$B$47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homo'!$D$39:$D$47</c:f>
              <c:numCache>
                <c:formatCode>General</c:formatCode>
                <c:ptCount val="9"/>
                <c:pt idx="0">
                  <c:v>133.17256618018359</c:v>
                </c:pt>
                <c:pt idx="1">
                  <c:v>254.09145512214042</c:v>
                </c:pt>
                <c:pt idx="2">
                  <c:v>357.01179736980464</c:v>
                </c:pt>
                <c:pt idx="3">
                  <c:v>39.340634615359974</c:v>
                </c:pt>
                <c:pt idx="4">
                  <c:v>153.50431021199941</c:v>
                </c:pt>
                <c:pt idx="5">
                  <c:v>143.49455255315155</c:v>
                </c:pt>
                <c:pt idx="6">
                  <c:v>680.9503376082215</c:v>
                </c:pt>
                <c:pt idx="7">
                  <c:v>282.57181175140124</c:v>
                </c:pt>
                <c:pt idx="8">
                  <c:v>137.88078939543584</c:v>
                </c:pt>
              </c:numCache>
            </c:numRef>
          </c:val>
        </c:ser>
        <c:axId val="76132736"/>
        <c:axId val="76134272"/>
        <c:axId val="76041280"/>
      </c:area3DChart>
      <c:catAx>
        <c:axId val="76132736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134272"/>
        <c:crosses val="autoZero"/>
        <c:auto val="1"/>
        <c:lblAlgn val="ctr"/>
        <c:lblOffset val="100"/>
      </c:catAx>
      <c:valAx>
        <c:axId val="76134272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132736"/>
        <c:crosses val="autoZero"/>
        <c:crossBetween val="midCat"/>
      </c:valAx>
      <c:serAx>
        <c:axId val="76041280"/>
        <c:scaling>
          <c:orientation val="minMax"/>
        </c:scaling>
        <c:delete val="1"/>
        <c:axPos val="b"/>
        <c:tickLblPos val="nextTo"/>
        <c:crossAx val="76134272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homo'!$G$39</c:f>
              <c:strCache>
                <c:ptCount val="1"/>
                <c:pt idx="0">
                  <c:v>FLZ8</c:v>
                </c:pt>
              </c:strCache>
            </c:strRef>
          </c:tx>
          <c:cat>
            <c:strRef>
              <c:f>'Expression retension in homo'!$F$40:$F$43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homo'!$G$40:$G$43</c:f>
              <c:numCache>
                <c:formatCode>General</c:formatCode>
                <c:ptCount val="4"/>
                <c:pt idx="0">
                  <c:v>90.625489259434815</c:v>
                </c:pt>
                <c:pt idx="1">
                  <c:v>139.61115751719257</c:v>
                </c:pt>
                <c:pt idx="2">
                  <c:v>72.825690581818805</c:v>
                </c:pt>
                <c:pt idx="3">
                  <c:v>50.555414482199879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homo'!$H$39</c:f>
              <c:strCache>
                <c:ptCount val="1"/>
                <c:pt idx="0">
                  <c:v>FLZ9</c:v>
                </c:pt>
              </c:strCache>
            </c:strRef>
          </c:tx>
          <c:cat>
            <c:strRef>
              <c:f>'Expression retension in homo'!$F$40:$F$43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homo'!$H$40:$H$43</c:f>
              <c:numCache>
                <c:formatCode>General</c:formatCode>
                <c:ptCount val="4"/>
                <c:pt idx="0">
                  <c:v>20.510850121491547</c:v>
                </c:pt>
                <c:pt idx="1">
                  <c:v>152.14166163288755</c:v>
                </c:pt>
                <c:pt idx="2">
                  <c:v>101.00039083738204</c:v>
                </c:pt>
                <c:pt idx="3">
                  <c:v>161.28420002680642</c:v>
                </c:pt>
              </c:numCache>
            </c:numRef>
          </c:val>
        </c:ser>
        <c:axId val="76156288"/>
        <c:axId val="76170368"/>
        <c:axId val="76104576"/>
      </c:area3DChart>
      <c:catAx>
        <c:axId val="76156288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170368"/>
        <c:crosses val="autoZero"/>
        <c:auto val="1"/>
        <c:lblAlgn val="ctr"/>
        <c:lblOffset val="100"/>
      </c:catAx>
      <c:valAx>
        <c:axId val="76170368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156288"/>
        <c:crosses val="autoZero"/>
        <c:crossBetween val="midCat"/>
      </c:valAx>
      <c:serAx>
        <c:axId val="76104576"/>
        <c:scaling>
          <c:orientation val="minMax"/>
        </c:scaling>
        <c:delete val="1"/>
        <c:axPos val="b"/>
        <c:tickLblPos val="nextTo"/>
        <c:crossAx val="76170368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homo'!$C$50</c:f>
              <c:strCache>
                <c:ptCount val="1"/>
                <c:pt idx="0">
                  <c:v>FLZ10</c:v>
                </c:pt>
              </c:strCache>
            </c:strRef>
          </c:tx>
          <c:cat>
            <c:strRef>
              <c:f>'Expression retension in homo'!$B$51:$B$59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homo'!$C$51:$C$59</c:f>
              <c:numCache>
                <c:formatCode>General</c:formatCode>
                <c:ptCount val="9"/>
                <c:pt idx="0">
                  <c:v>8.7982599709999985</c:v>
                </c:pt>
                <c:pt idx="1">
                  <c:v>6.8878298309999799</c:v>
                </c:pt>
                <c:pt idx="2">
                  <c:v>5.7664773509999945</c:v>
                </c:pt>
                <c:pt idx="3">
                  <c:v>1.1903016360000001</c:v>
                </c:pt>
                <c:pt idx="4">
                  <c:v>0.4930770130000014</c:v>
                </c:pt>
                <c:pt idx="5">
                  <c:v>9.3338517889999988</c:v>
                </c:pt>
                <c:pt idx="6">
                  <c:v>8.0635476460000248</c:v>
                </c:pt>
                <c:pt idx="7">
                  <c:v>4.4662249889999996</c:v>
                </c:pt>
                <c:pt idx="8">
                  <c:v>9.0768400560000266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homo'!$D$50</c:f>
              <c:strCache>
                <c:ptCount val="1"/>
                <c:pt idx="0">
                  <c:v>FLZ11</c:v>
                </c:pt>
              </c:strCache>
            </c:strRef>
          </c:tx>
          <c:cat>
            <c:strRef>
              <c:f>'Expression retension in homo'!$B$51:$B$59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homo'!$D$51:$D$59</c:f>
              <c:numCache>
                <c:formatCode>General</c:formatCode>
                <c:ptCount val="9"/>
                <c:pt idx="0">
                  <c:v>51.530087789688253</c:v>
                </c:pt>
                <c:pt idx="1">
                  <c:v>60.907796029369848</c:v>
                </c:pt>
                <c:pt idx="2">
                  <c:v>70.391572149357813</c:v>
                </c:pt>
                <c:pt idx="3">
                  <c:v>60.841599684731975</c:v>
                </c:pt>
                <c:pt idx="4">
                  <c:v>12.979542061657854</c:v>
                </c:pt>
                <c:pt idx="5">
                  <c:v>116.55848083847555</c:v>
                </c:pt>
                <c:pt idx="6">
                  <c:v>204.77319228004208</c:v>
                </c:pt>
                <c:pt idx="7">
                  <c:v>161.37824424232008</c:v>
                </c:pt>
                <c:pt idx="8">
                  <c:v>107.77354121495645</c:v>
                </c:pt>
              </c:numCache>
            </c:numRef>
          </c:val>
        </c:ser>
        <c:axId val="76184192"/>
        <c:axId val="76190080"/>
        <c:axId val="76106368"/>
      </c:area3DChart>
      <c:catAx>
        <c:axId val="76184192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190080"/>
        <c:crosses val="autoZero"/>
        <c:auto val="1"/>
        <c:lblAlgn val="ctr"/>
        <c:lblOffset val="100"/>
      </c:catAx>
      <c:valAx>
        <c:axId val="76190080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184192"/>
        <c:crosses val="autoZero"/>
        <c:crossBetween val="midCat"/>
      </c:valAx>
      <c:serAx>
        <c:axId val="76106368"/>
        <c:scaling>
          <c:orientation val="minMax"/>
        </c:scaling>
        <c:delete val="1"/>
        <c:axPos val="b"/>
        <c:tickLblPos val="nextTo"/>
        <c:crossAx val="76190080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homo'!$G$50</c:f>
              <c:strCache>
                <c:ptCount val="1"/>
                <c:pt idx="0">
                  <c:v>FLZ10</c:v>
                </c:pt>
              </c:strCache>
            </c:strRef>
          </c:tx>
          <c:cat>
            <c:strRef>
              <c:f>'Expression retension in homo'!$F$51:$F$54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homo'!$G$51:$G$54</c:f>
              <c:numCache>
                <c:formatCode>General</c:formatCode>
                <c:ptCount val="4"/>
                <c:pt idx="0">
                  <c:v>2.8227529439999977</c:v>
                </c:pt>
                <c:pt idx="1">
                  <c:v>8.3423694249999993</c:v>
                </c:pt>
                <c:pt idx="2">
                  <c:v>3.1127996749999998</c:v>
                </c:pt>
                <c:pt idx="3">
                  <c:v>3.341957072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homo'!$H$50</c:f>
              <c:strCache>
                <c:ptCount val="1"/>
                <c:pt idx="0">
                  <c:v>FLZ11</c:v>
                </c:pt>
              </c:strCache>
            </c:strRef>
          </c:tx>
          <c:cat>
            <c:strRef>
              <c:f>'Expression retension in homo'!$F$51:$F$54</c:f>
              <c:strCache>
                <c:ptCount val="4"/>
                <c:pt idx="0">
                  <c:v>22 d </c:v>
                </c:pt>
                <c:pt idx="1">
                  <c:v>26 d </c:v>
                </c:pt>
                <c:pt idx="2">
                  <c:v>28 d </c:v>
                </c:pt>
                <c:pt idx="3">
                  <c:v>32 d </c:v>
                </c:pt>
              </c:strCache>
            </c:strRef>
          </c:cat>
          <c:val>
            <c:numRef>
              <c:f>'Expression retension in homo'!$H$51:$H$54</c:f>
              <c:numCache>
                <c:formatCode>General</c:formatCode>
                <c:ptCount val="4"/>
                <c:pt idx="0">
                  <c:v>82.463181974952164</c:v>
                </c:pt>
                <c:pt idx="1">
                  <c:v>153.97743438527127</c:v>
                </c:pt>
                <c:pt idx="2">
                  <c:v>100.44713015202714</c:v>
                </c:pt>
                <c:pt idx="3">
                  <c:v>72.008076457674207</c:v>
                </c:pt>
              </c:numCache>
            </c:numRef>
          </c:val>
        </c:ser>
        <c:axId val="76224384"/>
        <c:axId val="76225920"/>
        <c:axId val="76177856"/>
      </c:area3DChart>
      <c:catAx>
        <c:axId val="76224384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225920"/>
        <c:crosses val="autoZero"/>
        <c:auto val="1"/>
        <c:lblAlgn val="ctr"/>
        <c:lblOffset val="100"/>
      </c:catAx>
      <c:valAx>
        <c:axId val="76225920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224384"/>
        <c:crosses val="autoZero"/>
        <c:crossBetween val="midCat"/>
      </c:valAx>
      <c:serAx>
        <c:axId val="76177856"/>
        <c:scaling>
          <c:orientation val="minMax"/>
        </c:scaling>
        <c:delete val="1"/>
        <c:axPos val="b"/>
        <c:tickLblPos val="nextTo"/>
        <c:crossAx val="76225920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'Expression retension in homo'!$C$64</c:f>
              <c:strCache>
                <c:ptCount val="1"/>
                <c:pt idx="0">
                  <c:v>FLZ12</c:v>
                </c:pt>
              </c:strCache>
            </c:strRef>
          </c:tx>
          <c:cat>
            <c:strRef>
              <c:f>'Expression retension in homo'!$B$65:$B$73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homo'!$C$65:$C$73</c:f>
              <c:numCache>
                <c:formatCode>General</c:formatCode>
                <c:ptCount val="9"/>
                <c:pt idx="0">
                  <c:v>11.53953478253837</c:v>
                </c:pt>
                <c:pt idx="1">
                  <c:v>10.644637782725749</c:v>
                </c:pt>
                <c:pt idx="2">
                  <c:v>13.097903361209003</c:v>
                </c:pt>
                <c:pt idx="3">
                  <c:v>16.595708584775654</c:v>
                </c:pt>
                <c:pt idx="4">
                  <c:v>15.41283397621882</c:v>
                </c:pt>
                <c:pt idx="5">
                  <c:v>18.948977234775302</c:v>
                </c:pt>
                <c:pt idx="6">
                  <c:v>48.167767952454454</c:v>
                </c:pt>
                <c:pt idx="7">
                  <c:v>22.902534932731768</c:v>
                </c:pt>
                <c:pt idx="8">
                  <c:v>52.215292125290141</c:v>
                </c:pt>
              </c:numCache>
            </c:numRef>
          </c:val>
        </c:ser>
        <c:ser>
          <c:idx val="1"/>
          <c:order val="1"/>
          <c:tx>
            <c:strRef>
              <c:f>'Expression retension in homo'!$D$64</c:f>
              <c:strCache>
                <c:ptCount val="1"/>
                <c:pt idx="0">
                  <c:v>FLZ13</c:v>
                </c:pt>
              </c:strCache>
            </c:strRef>
          </c:tx>
          <c:cat>
            <c:strRef>
              <c:f>'Expression retension in homo'!$B$65:$B$73</c:f>
              <c:strCache>
                <c:ptCount val="9"/>
                <c:pt idx="0">
                  <c:v>RS</c:v>
                </c:pt>
                <c:pt idx="1">
                  <c:v>CS</c:v>
                </c:pt>
                <c:pt idx="2">
                  <c:v>LS</c:v>
                </c:pt>
                <c:pt idx="3">
                  <c:v>M R</c:v>
                </c:pt>
                <c:pt idx="4">
                  <c:v>M L</c:v>
                </c:pt>
                <c:pt idx="5">
                  <c:v>F B</c:v>
                </c:pt>
                <c:pt idx="6">
                  <c:v>F O</c:v>
                </c:pt>
                <c:pt idx="7">
                  <c:v>S S</c:v>
                </c:pt>
                <c:pt idx="8">
                  <c:v>S M</c:v>
                </c:pt>
              </c:strCache>
            </c:strRef>
          </c:cat>
          <c:val>
            <c:numRef>
              <c:f>'Expression retension in homo'!$D$65:$D$73</c:f>
              <c:numCache>
                <c:formatCode>General</c:formatCode>
                <c:ptCount val="9"/>
                <c:pt idx="0">
                  <c:v>96.977233632573572</c:v>
                </c:pt>
                <c:pt idx="1">
                  <c:v>109.55613493488761</c:v>
                </c:pt>
                <c:pt idx="2">
                  <c:v>133.01392823258482</c:v>
                </c:pt>
                <c:pt idx="3">
                  <c:v>32.644977952440144</c:v>
                </c:pt>
                <c:pt idx="4">
                  <c:v>11.208177503977748</c:v>
                </c:pt>
                <c:pt idx="5">
                  <c:v>156.65310889259447</c:v>
                </c:pt>
                <c:pt idx="6">
                  <c:v>222.73650373670574</c:v>
                </c:pt>
                <c:pt idx="7">
                  <c:v>273.33012757491394</c:v>
                </c:pt>
                <c:pt idx="8">
                  <c:v>193.94949365597205</c:v>
                </c:pt>
              </c:numCache>
            </c:numRef>
          </c:val>
        </c:ser>
        <c:axId val="76256384"/>
        <c:axId val="76257920"/>
        <c:axId val="76179648"/>
      </c:area3DChart>
      <c:catAx>
        <c:axId val="76256384"/>
        <c:scaling>
          <c:orientation val="minMax"/>
        </c:scaling>
        <c:axPos val="b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257920"/>
        <c:crosses val="autoZero"/>
        <c:auto val="1"/>
        <c:lblAlgn val="ctr"/>
        <c:lblOffset val="100"/>
      </c:catAx>
      <c:valAx>
        <c:axId val="76257920"/>
        <c:scaling>
          <c:orientation val="minMax"/>
        </c:scaling>
        <c:axPos val="l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US" sz="800" b="1"/>
            </a:pPr>
            <a:endParaRPr lang="en-US"/>
          </a:p>
        </c:txPr>
        <c:crossAx val="76256384"/>
        <c:crosses val="autoZero"/>
        <c:crossBetween val="midCat"/>
      </c:valAx>
      <c:serAx>
        <c:axId val="76179648"/>
        <c:scaling>
          <c:orientation val="minMax"/>
        </c:scaling>
        <c:delete val="1"/>
        <c:axPos val="b"/>
        <c:tickLblPos val="nextTo"/>
        <c:crossAx val="76257920"/>
        <c:crosses val="autoZero"/>
      </c:serAx>
    </c:plotArea>
    <c:legend>
      <c:legendPos val="r"/>
      <c:layout/>
      <c:txPr>
        <a:bodyPr/>
        <a:lstStyle/>
        <a:p>
          <a:pPr>
            <a:defRPr lang="en-US" sz="800" b="1" i="1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400" y="304800"/>
            <a:ext cx="5029200" cy="5943600"/>
            <a:chOff x="914400" y="304800"/>
            <a:chExt cx="5029200" cy="5943600"/>
          </a:xfrm>
        </p:grpSpPr>
        <p:grpSp>
          <p:nvGrpSpPr>
            <p:cNvPr id="3" name="Group 4"/>
            <p:cNvGrpSpPr/>
            <p:nvPr/>
          </p:nvGrpSpPr>
          <p:grpSpPr>
            <a:xfrm>
              <a:off x="914400" y="304800"/>
              <a:ext cx="4953000" cy="1754743"/>
              <a:chOff x="381000" y="304800"/>
              <a:chExt cx="4953000" cy="1754743"/>
            </a:xfrm>
          </p:grpSpPr>
          <p:graphicFrame>
            <p:nvGraphicFramePr>
              <p:cNvPr id="16" name="Chart 1"/>
              <p:cNvGraphicFramePr/>
              <p:nvPr/>
            </p:nvGraphicFramePr>
            <p:xfrm>
              <a:off x="381000" y="304800"/>
              <a:ext cx="2971799" cy="160019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17" name="Chart 2"/>
              <p:cNvGraphicFramePr/>
              <p:nvPr/>
            </p:nvGraphicFramePr>
            <p:xfrm>
              <a:off x="3352801" y="468868"/>
              <a:ext cx="1981199" cy="15906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pSp>
          <p:nvGrpSpPr>
            <p:cNvPr id="4" name="Group 7"/>
            <p:cNvGrpSpPr/>
            <p:nvPr/>
          </p:nvGrpSpPr>
          <p:grpSpPr>
            <a:xfrm>
              <a:off x="920876" y="1295400"/>
              <a:ext cx="4946524" cy="1841326"/>
              <a:chOff x="866775" y="2111930"/>
              <a:chExt cx="4946524" cy="1841326"/>
            </a:xfrm>
          </p:grpSpPr>
          <p:graphicFrame>
            <p:nvGraphicFramePr>
              <p:cNvPr id="14" name="Chart 5"/>
              <p:cNvGraphicFramePr/>
              <p:nvPr/>
            </p:nvGraphicFramePr>
            <p:xfrm>
              <a:off x="866775" y="2111930"/>
              <a:ext cx="2971800" cy="1600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15" name="Chart 6"/>
              <p:cNvGraphicFramePr/>
              <p:nvPr/>
            </p:nvGraphicFramePr>
            <p:xfrm>
              <a:off x="3829051" y="2362200"/>
              <a:ext cx="1984248" cy="159105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  <p:grpSp>
          <p:nvGrpSpPr>
            <p:cNvPr id="5" name="Group 10"/>
            <p:cNvGrpSpPr/>
            <p:nvPr/>
          </p:nvGrpSpPr>
          <p:grpSpPr>
            <a:xfrm>
              <a:off x="914400" y="2362200"/>
              <a:ext cx="4917948" cy="1790700"/>
              <a:chOff x="876300" y="3048000"/>
              <a:chExt cx="4917948" cy="1790700"/>
            </a:xfrm>
          </p:grpSpPr>
          <p:graphicFrame>
            <p:nvGraphicFramePr>
              <p:cNvPr id="12" name="Chart 11"/>
              <p:cNvGraphicFramePr/>
              <p:nvPr/>
            </p:nvGraphicFramePr>
            <p:xfrm>
              <a:off x="876300" y="3048000"/>
              <a:ext cx="2971800" cy="1600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13" name="Chart 12"/>
              <p:cNvGraphicFramePr/>
              <p:nvPr/>
            </p:nvGraphicFramePr>
            <p:xfrm>
              <a:off x="3810000" y="3247644"/>
              <a:ext cx="1984248" cy="159105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  <p:grpSp>
          <p:nvGrpSpPr>
            <p:cNvPr id="6" name="Group 14"/>
            <p:cNvGrpSpPr/>
            <p:nvPr/>
          </p:nvGrpSpPr>
          <p:grpSpPr>
            <a:xfrm>
              <a:off x="1004085" y="3352800"/>
              <a:ext cx="4939515" cy="1828800"/>
              <a:chOff x="931845" y="3810000"/>
              <a:chExt cx="4939515" cy="1828800"/>
            </a:xfrm>
          </p:grpSpPr>
          <p:graphicFrame>
            <p:nvGraphicFramePr>
              <p:cNvPr id="10" name="Chart 9"/>
              <p:cNvGraphicFramePr/>
              <p:nvPr/>
            </p:nvGraphicFramePr>
            <p:xfrm>
              <a:off x="931845" y="3810000"/>
              <a:ext cx="2971800" cy="1600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graphicFrame>
            <p:nvGraphicFramePr>
              <p:cNvPr id="11" name="Chart 10"/>
              <p:cNvGraphicFramePr/>
              <p:nvPr/>
            </p:nvGraphicFramePr>
            <p:xfrm>
              <a:off x="3804435" y="4047744"/>
              <a:ext cx="2066925" cy="159105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</p:grpSp>
        <p:grpSp>
          <p:nvGrpSpPr>
            <p:cNvPr id="7" name="Group 17"/>
            <p:cNvGrpSpPr/>
            <p:nvPr/>
          </p:nvGrpSpPr>
          <p:grpSpPr>
            <a:xfrm>
              <a:off x="1009650" y="4419600"/>
              <a:ext cx="4933950" cy="1828800"/>
              <a:chOff x="1009650" y="4419600"/>
              <a:chExt cx="4933950" cy="1828800"/>
            </a:xfrm>
          </p:grpSpPr>
          <p:graphicFrame>
            <p:nvGraphicFramePr>
              <p:cNvPr id="8" name="Chart 7"/>
              <p:cNvGraphicFramePr/>
              <p:nvPr/>
            </p:nvGraphicFramePr>
            <p:xfrm>
              <a:off x="1009650" y="4419600"/>
              <a:ext cx="2971800" cy="1600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0"/>
              </a:graphicData>
            </a:graphic>
          </p:graphicFrame>
          <p:graphicFrame>
            <p:nvGraphicFramePr>
              <p:cNvPr id="9" name="Chart 8"/>
              <p:cNvGraphicFramePr/>
              <p:nvPr/>
            </p:nvGraphicFramePr>
            <p:xfrm>
              <a:off x="3877056" y="4657344"/>
              <a:ext cx="2066544" cy="159105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11"/>
              </a:graphicData>
            </a:graphic>
          </p:graphicFrame>
        </p:grpSp>
      </p:grpSp>
      <p:sp>
        <p:nvSpPr>
          <p:cNvPr id="18" name="Rectangle 17"/>
          <p:cNvSpPr/>
          <p:nvPr/>
        </p:nvSpPr>
        <p:spPr>
          <a:xfrm>
            <a:off x="914400" y="6324600"/>
            <a:ext cx="502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S8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Fig.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Expression pattern of duplicated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Arabidopsis thaliana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FLZ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genes.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average expression values of segmentally duplicated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FLZ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genes  obtained from qRT-PCR data. Samples are abbreviated in graph is as follows, RS, radicle emerged; CS, cotyledon stage seedling; LS, 2 leaves stage seedling; MR, mature plant root; ML, mature bolts rosette leaf;  FB, flower bud; FO, flower open; SS, silique small; SM, silique mature; 22d, rosette 22 day old; 26d, rosette 26 day old; 28d, rosette 28 day old; 32d, bolted rosette 32d day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115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Dr.A Laxmi-203</cp:lastModifiedBy>
  <cp:revision>42</cp:revision>
  <dcterms:created xsi:type="dcterms:W3CDTF">2006-08-16T00:00:00Z</dcterms:created>
  <dcterms:modified xsi:type="dcterms:W3CDTF">2015-07-16T11:23:22Z</dcterms:modified>
</cp:coreProperties>
</file>