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67" r:id="rId5"/>
    <p:sldId id="260" r:id="rId6"/>
    <p:sldId id="269" r:id="rId7"/>
    <p:sldId id="261" r:id="rId8"/>
    <p:sldId id="263" r:id="rId9"/>
    <p:sldId id="265" r:id="rId10"/>
  </p:sldIdLst>
  <p:sldSz cx="9144000" cy="6858000" type="screen4x3"/>
  <p:notesSz cx="700405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4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48C-16F6-460A-9FEF-BB884B899145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D067-26BE-4C44-AF0E-84F97A96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48C-16F6-460A-9FEF-BB884B899145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D067-26BE-4C44-AF0E-84F97A96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48C-16F6-460A-9FEF-BB884B899145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D067-26BE-4C44-AF0E-84F97A96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48C-16F6-460A-9FEF-BB884B899145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D067-26BE-4C44-AF0E-84F97A96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48C-16F6-460A-9FEF-BB884B899145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D067-26BE-4C44-AF0E-84F97A96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48C-16F6-460A-9FEF-BB884B899145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D067-26BE-4C44-AF0E-84F97A96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48C-16F6-460A-9FEF-BB884B899145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D067-26BE-4C44-AF0E-84F97A96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48C-16F6-460A-9FEF-BB884B899145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D067-26BE-4C44-AF0E-84F97A96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48C-16F6-460A-9FEF-BB884B899145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D067-26BE-4C44-AF0E-84F97A96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48C-16F6-460A-9FEF-BB884B899145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D067-26BE-4C44-AF0E-84F97A96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348C-16F6-460A-9FEF-BB884B899145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2D067-26BE-4C44-AF0E-84F97A96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C348C-16F6-460A-9FEF-BB884B899145}" type="datetimeFigureOut">
              <a:rPr lang="en-US" smtClean="0"/>
              <a:pPr/>
              <a:t>11/4/2011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2D067-26BE-4C44-AF0E-84F97A96D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229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b="1" dirty="0" smtClean="0"/>
              <a:t>Figure S1. </a:t>
            </a:r>
            <a:r>
              <a:rPr lang="en-US" dirty="0" smtClean="0"/>
              <a:t>Median joining (MJ) </a:t>
            </a:r>
            <a:r>
              <a:rPr lang="en-US" dirty="0" err="1" smtClean="0"/>
              <a:t>haplotype</a:t>
            </a:r>
            <a:r>
              <a:rPr lang="en-US" dirty="0" smtClean="0"/>
              <a:t> networks constructed for bovine </a:t>
            </a:r>
            <a:r>
              <a:rPr lang="en-US" i="1" dirty="0" smtClean="0"/>
              <a:t>TLR1, TLR2, TLR4, TLR5, TLR6, TLR7, and TLR9</a:t>
            </a:r>
            <a:r>
              <a:rPr lang="en-US" dirty="0" smtClean="0"/>
              <a:t> using </a:t>
            </a:r>
            <a:r>
              <a:rPr lang="en-US" dirty="0" err="1" smtClean="0"/>
              <a:t>haplotypes</a:t>
            </a:r>
            <a:r>
              <a:rPr lang="en-US" dirty="0" smtClean="0"/>
              <a:t> predicted for all cattle.  For all loci except TLR7, all cattle is defined as follows: n = 96 AI sires, 31 breeds; 48 Purebred Angus; 405 Holstein cattle. For TLR7, only the sequencing discovery panel was genotyped and is represented (n = 96 AI sires, 31 breeds). Because MJ networks require the absence of recombination [</a:t>
            </a:r>
            <a:r>
              <a:rPr lang="en-US" dirty="0" smtClean="0"/>
              <a:t>66], </a:t>
            </a:r>
            <a:r>
              <a:rPr lang="en-US" dirty="0" smtClean="0"/>
              <a:t>each network represents intragenic regions of elevated LD.  </a:t>
            </a:r>
            <a:r>
              <a:rPr lang="en-US" dirty="0" err="1" smtClean="0"/>
              <a:t>Haplotypes</a:t>
            </a:r>
            <a:r>
              <a:rPr lang="en-US" dirty="0" smtClean="0"/>
              <a:t> predicted for </a:t>
            </a:r>
            <a:r>
              <a:rPr lang="en-US" i="1" dirty="0" smtClean="0"/>
              <a:t>B. t. </a:t>
            </a:r>
            <a:r>
              <a:rPr lang="en-US" i="1" dirty="0" err="1" smtClean="0"/>
              <a:t>taurus</a:t>
            </a:r>
            <a:r>
              <a:rPr lang="en-US" dirty="0" smtClean="0"/>
              <a:t>, </a:t>
            </a:r>
            <a:r>
              <a:rPr lang="en-US" i="1" dirty="0" smtClean="0"/>
              <a:t>B. t. </a:t>
            </a:r>
            <a:r>
              <a:rPr lang="en-US" i="1" dirty="0" err="1" smtClean="0"/>
              <a:t>indicus</a:t>
            </a:r>
            <a:r>
              <a:rPr lang="en-US" dirty="0" smtClean="0"/>
              <a:t> and</a:t>
            </a:r>
            <a:r>
              <a:rPr lang="en-US" i="1" dirty="0" smtClean="0"/>
              <a:t> </a:t>
            </a:r>
            <a:r>
              <a:rPr lang="en-US" dirty="0" smtClean="0"/>
              <a:t>hybrids (termed “composites”) are color coded.  Numbers indicate SNP and </a:t>
            </a:r>
            <a:r>
              <a:rPr lang="en-US" dirty="0" err="1" smtClean="0"/>
              <a:t>indel</a:t>
            </a:r>
            <a:r>
              <a:rPr lang="en-US" dirty="0" smtClean="0"/>
              <a:t> positions in numerical order (see Table S2 for SNP information).  Node sizes are proportional to </a:t>
            </a:r>
            <a:r>
              <a:rPr lang="en-US" dirty="0" err="1" smtClean="0"/>
              <a:t>haplotype</a:t>
            </a:r>
            <a:r>
              <a:rPr lang="en-US" dirty="0" smtClean="0"/>
              <a:t> frequency, and all branch lengths are drawn to scale.  Alphabetized letters at nodes represent the breed distribution of each </a:t>
            </a:r>
            <a:r>
              <a:rPr lang="en-US" dirty="0" err="1" smtClean="0"/>
              <a:t>haplotype</a:t>
            </a:r>
            <a:r>
              <a:rPr lang="en-US" dirty="0" smtClean="0"/>
              <a:t> (Table S4). Median vectors are indicated as “</a:t>
            </a:r>
            <a:r>
              <a:rPr lang="en-US" dirty="0" err="1" smtClean="0"/>
              <a:t>mv</a:t>
            </a:r>
            <a:r>
              <a:rPr lang="en-US" dirty="0" smtClean="0"/>
              <a:t>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Seabury\Desktop\454BovineTLRResults\2011USDA_PNAS_fastasNetworks\TLR1FastaSelectionCAF\TLR1_FinalCM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333"/>
            <a:ext cx="9144000" cy="686833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33370" y="552674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3733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21705" y="4876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974105" y="2667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92470" y="394445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10022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17260" y="3489973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18765" y="576700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52800" y="35116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TLR1 </a:t>
            </a:r>
          </a:p>
          <a:p>
            <a:pPr algn="ctr"/>
            <a:r>
              <a:rPr lang="en-US" sz="2000" dirty="0" smtClean="0"/>
              <a:t>5 SNPs: Positions 1-5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Seabury\Desktop\454BovineTLRResults\2011USDA_PNAS_fastasNetworks\TLR2FastaSelection\TLR2BrokenSeg1\TLR2BrokenSeg1_ModifiedIndelCM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76600" y="4439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TLR2 Network 1</a:t>
            </a:r>
          </a:p>
          <a:p>
            <a:pPr algn="ctr"/>
            <a:r>
              <a:rPr lang="en-US" sz="2000" dirty="0" smtClean="0"/>
              <a:t>28 SNPs and 1 </a:t>
            </a:r>
            <a:r>
              <a:rPr lang="en-US" sz="2000" dirty="0" err="1" smtClean="0"/>
              <a:t>Indel</a:t>
            </a:r>
            <a:r>
              <a:rPr lang="en-US" sz="2000" dirty="0" smtClean="0"/>
              <a:t>: Positions 1-29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024330" y="515715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804356" y="591053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69722" y="508814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5574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35364" y="587459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631039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01948" y="55280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93966" y="507952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91390" y="5574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4452" y="576117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467264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468270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600200" y="43850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948130" y="424132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606618" y="446577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455652" y="376687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752600" y="34706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50982" y="329385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1348" y="30896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2722" y="360888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815644" y="48307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671096" y="304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848600" y="68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187904" y="-2587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636478" y="12652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788878" y="392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8025444" y="13112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AB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450348" y="185772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40878" y="313426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AE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926348" y="217529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647426" y="142192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239000" y="990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Seabury\Desktop\454BovineTLRResults\2011USDA_PNAS_fastasNetworks\TLR2FastaSelection\TLR2BrokenSeg2\TLR2BrokenSeg2_NumbersUpdated_CM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0" y="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TLR2 Network 2</a:t>
            </a:r>
          </a:p>
          <a:p>
            <a:pPr algn="ctr"/>
            <a:r>
              <a:rPr lang="en-US" sz="2000" dirty="0" smtClean="0"/>
              <a:t>15 SNPs:</a:t>
            </a:r>
          </a:p>
          <a:p>
            <a:pPr algn="ctr"/>
            <a:r>
              <a:rPr lang="en-US" sz="2000" dirty="0" smtClean="0"/>
              <a:t>Positions 31-45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59378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20704" y="-862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47588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1459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11878" y="27892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989826" y="123949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904226" y="266141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07348" y="575669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97304" y="528672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15200" y="6412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415070" y="629153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916174" y="563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406444" y="455474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971026" y="146505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324600" y="473494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Seabury\Desktop\454BovineTLRResults\2011USDA_PNAS_fastasNetworks\TLR4FastaSelection\TLR4PrepFinal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45720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TLR4 </a:t>
            </a:r>
          </a:p>
          <a:p>
            <a:pPr algn="ctr"/>
            <a:r>
              <a:rPr lang="en-US" sz="2000" dirty="0" smtClean="0"/>
              <a:t>27 SNPs: </a:t>
            </a:r>
          </a:p>
          <a:p>
            <a:pPr algn="ctr"/>
            <a:r>
              <a:rPr lang="en-US" sz="2000" dirty="0" smtClean="0"/>
              <a:t>Positions 1-26, 28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4114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942556" y="41760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924800" y="4507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81278" y="49469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543800" y="528352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713434" y="54980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794810" y="6107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22634" y="543592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05400" y="5486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42010" y="42265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76654" y="369828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207712" y="29806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343400" y="3440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405546" y="434101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14800" y="447565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795946" y="3048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03088" y="2564166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667000" y="2590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725966" y="35753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577268" y="204482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555288" y="14071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725444" y="19751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900254" y="141507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733800" y="796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975932" y="2971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113756" y="170582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162800" y="1066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AB</a:t>
            </a:r>
            <a:endParaRPr 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996868" y="37212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514600" y="304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8624654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458200" y="990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526044" y="161278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Seabury\Desktop\454BovineTLRResults\2011USDA_PNAS_fastasNetworks\TLR5FastaSelection\Revised307-2NoHeteroNonsense\TLR5FinalD-IisCModifiedRevised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95800" y="4439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TLR5 </a:t>
            </a:r>
          </a:p>
          <a:p>
            <a:pPr algn="ctr"/>
            <a:r>
              <a:rPr lang="en-US" sz="2000" dirty="0" smtClean="0"/>
              <a:t>43 SNPs and 3 </a:t>
            </a:r>
            <a:r>
              <a:rPr lang="en-US" sz="2000" dirty="0" err="1" smtClean="0"/>
              <a:t>Indels</a:t>
            </a:r>
            <a:r>
              <a:rPr lang="en-US" sz="2000" dirty="0" smtClean="0"/>
              <a:t>: Positions 1-46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335113" y="121920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809888" y="53340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28888" y="38100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044130" y="43994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72400" y="586764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1434" y="83820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26810" y="202593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493478" y="1726722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78304" y="206906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24930" y="219559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05862" y="254047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971688" y="382166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68574" y="2888897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1670" y="6159424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172636" y="6329076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80488" y="182880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32496" y="1863304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035940" y="213360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592582" y="2047340"/>
            <a:ext cx="31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31327" y="1828800"/>
            <a:ext cx="31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16797" y="1066800"/>
            <a:ext cx="31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818626" y="626852"/>
            <a:ext cx="31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2800" y="329244"/>
            <a:ext cx="31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1154668"/>
            <a:ext cx="31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25304" y="976390"/>
            <a:ext cx="31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600200" y="2777704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-17252" y="2667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20304" y="2974842"/>
            <a:ext cx="31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Z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20823" y="3643390"/>
            <a:ext cx="3120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4528870" y="233217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AB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970252" y="3288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962400" y="3252156"/>
            <a:ext cx="583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0004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CSeabury\Desktop\454BovineTLRResults\2011USDA_PNAS_fastasNetworks\TLR6FastaSelection\DeleteRecomb\TLR6FinalFastaDeleteRecom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8856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124200" y="35116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TLR6</a:t>
            </a:r>
          </a:p>
          <a:p>
            <a:pPr algn="ctr"/>
            <a:r>
              <a:rPr lang="en-US" sz="2000" dirty="0" smtClean="0"/>
              <a:t>13 SNPs: Positions 1-13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7362088" y="346124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49048" y="268746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19288" y="205740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086600" y="213360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87560" y="2998176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02424" y="3121212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8408" y="35330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93176" y="4881153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04040" y="508924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679832" y="4589584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0" y="1902072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3432" y="351686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67504" y="5140516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22384" y="565046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626006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808280" y="624840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12984" y="332056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676400" y="4545624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12376" y="5884984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51384" y="641246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O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15200" y="502920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CSeabury\Desktop\454BovineTLRResults\2011USDA_PNAS_fastasNetworks\TLR7FastaSelection\TLR7FinalFasta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124200" y="35116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TLR7</a:t>
            </a:r>
          </a:p>
          <a:p>
            <a:pPr algn="ctr"/>
            <a:r>
              <a:rPr lang="en-US" sz="2000" dirty="0" smtClean="0"/>
              <a:t>15 SNPs: Positions 1-15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122652" y="502200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50722" y="4766096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684914" y="597252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658922" y="5978104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422407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22652" y="2793522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1348" y="5996964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89766" y="1373034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827140" y="420266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55522" y="138885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TLR9FinalFast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35116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TLR9</a:t>
            </a:r>
          </a:p>
          <a:p>
            <a:pPr algn="ctr"/>
            <a:r>
              <a:rPr lang="en-US" sz="2000" dirty="0" smtClean="0"/>
              <a:t>22 SNPs: Positions 1-22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260122" y="493574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57662" y="4096114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46384" y="470299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38662" y="5706374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79122" y="618386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28616" y="510540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30862" y="3022122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47088" y="198120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32098" y="127814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32496" y="1653564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91904" y="3165896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K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41582" y="2743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777704" y="2777704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09947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90800" y="38100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mv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1104346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479984" y="153566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8047888" y="3094172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026878" y="4419600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226940" y="364034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373488" y="4445478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528096" y="3751052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760454" y="2574982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746844" y="2974842"/>
            <a:ext cx="257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1051846</TotalTime>
  <Words>423</Words>
  <Application>Microsoft Office PowerPoint</Application>
  <PresentationFormat>On-screen Show (4:3)</PresentationFormat>
  <Paragraphs>193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Texas A&amp;M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CSeabury</dc:creator>
  <cp:lastModifiedBy>CSeabury</cp:lastModifiedBy>
  <cp:revision>70</cp:revision>
  <cp:lastPrinted>2011-10-16T21:59:01Z</cp:lastPrinted>
  <dcterms:created xsi:type="dcterms:W3CDTF">2010-07-04T17:13:10Z</dcterms:created>
  <dcterms:modified xsi:type="dcterms:W3CDTF">2011-11-04T15:39:11Z</dcterms:modified>
</cp:coreProperties>
</file>