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CF74F-D009-4001-B899-A3499B66FFBA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01998-E80A-4028-95AB-D09908EC2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85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5DBCC7-5B67-4F4C-919F-7CF227258A34}" type="slidenum">
              <a:rPr lang="en-GB" altLang="en-US"/>
              <a:pPr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31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7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9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43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0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82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34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10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1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76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65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CCEC-9C73-4CAD-932A-D92C205EFF0E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E66D9-0EF8-4B22-A4B0-1615BDF9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8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16.jpeg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.bin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17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3.emf"/><Relationship Id="rId5" Type="http://schemas.openxmlformats.org/officeDocument/2006/relationships/image" Target="../media/image5.jpeg"/><Relationship Id="rId15" Type="http://schemas.openxmlformats.org/officeDocument/2006/relationships/image" Target="../media/image13.jpeg"/><Relationship Id="rId23" Type="http://schemas.openxmlformats.org/officeDocument/2006/relationships/oleObject" Target="../embeddings/oleObject3.bin"/><Relationship Id="rId10" Type="http://schemas.openxmlformats.org/officeDocument/2006/relationships/image" Target="../media/image10.jpeg"/><Relationship Id="rId19" Type="http://schemas.openxmlformats.org/officeDocument/2006/relationships/image" Target="../media/image17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.emf"/><Relationship Id="rId2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57188" y="115888"/>
            <a:ext cx="2813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" charset="0"/>
              </a:rPr>
              <a:t>Supplementary Figure 1</a:t>
            </a:r>
          </a:p>
        </p:txBody>
      </p:sp>
      <p:sp>
        <p:nvSpPr>
          <p:cNvPr id="6147" name="TextBox 86"/>
          <p:cNvSpPr txBox="1">
            <a:spLocks noChangeArrowheads="1"/>
          </p:cNvSpPr>
          <p:nvPr/>
        </p:nvSpPr>
        <p:spPr bwMode="auto">
          <a:xfrm>
            <a:off x="-36513" y="2798837"/>
            <a:ext cx="43180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latin typeface="Arial" charset="0"/>
              </a:rPr>
              <a:t>D</a:t>
            </a:r>
          </a:p>
        </p:txBody>
      </p:sp>
      <p:sp>
        <p:nvSpPr>
          <p:cNvPr id="6148" name="TextBox 86"/>
          <p:cNvSpPr txBox="1">
            <a:spLocks noChangeArrowheads="1"/>
          </p:cNvSpPr>
          <p:nvPr/>
        </p:nvSpPr>
        <p:spPr bwMode="auto">
          <a:xfrm>
            <a:off x="-36513" y="692150"/>
            <a:ext cx="43180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latin typeface="Arial" charset="0"/>
              </a:rPr>
              <a:t>A</a:t>
            </a:r>
          </a:p>
        </p:txBody>
      </p:sp>
      <p:pic>
        <p:nvPicPr>
          <p:cNvPr id="614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5" t="42708" r="16719" b="51355"/>
          <a:stretch>
            <a:fillRect/>
          </a:stretch>
        </p:blipFill>
        <p:spPr bwMode="auto">
          <a:xfrm>
            <a:off x="612775" y="611832"/>
            <a:ext cx="1714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45695" r="18124" b="47986"/>
          <a:stretch>
            <a:fillRect/>
          </a:stretch>
        </p:blipFill>
        <p:spPr bwMode="auto">
          <a:xfrm>
            <a:off x="612775" y="795982"/>
            <a:ext cx="1714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35"/>
          <p:cNvSpPr txBox="1">
            <a:spLocks noChangeArrowheads="1"/>
          </p:cNvSpPr>
          <p:nvPr/>
        </p:nvSpPr>
        <p:spPr bwMode="auto">
          <a:xfrm>
            <a:off x="612775" y="457845"/>
            <a:ext cx="23145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Arial" charset="0"/>
              </a:rPr>
              <a:t>0        0.3       1        3       10      30   DHS (µM)</a:t>
            </a:r>
          </a:p>
        </p:txBody>
      </p:sp>
      <p:sp>
        <p:nvSpPr>
          <p:cNvPr id="6152" name="Text Box 31"/>
          <p:cNvSpPr txBox="1">
            <a:spLocks noChangeArrowheads="1"/>
          </p:cNvSpPr>
          <p:nvPr/>
        </p:nvSpPr>
        <p:spPr bwMode="auto">
          <a:xfrm>
            <a:off x="2333625" y="564207"/>
            <a:ext cx="6016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Nrf2</a:t>
            </a:r>
          </a:p>
        </p:txBody>
      </p:sp>
      <p:sp>
        <p:nvSpPr>
          <p:cNvPr id="6153" name="Text Box 31"/>
          <p:cNvSpPr txBox="1">
            <a:spLocks noChangeArrowheads="1"/>
          </p:cNvSpPr>
          <p:nvPr/>
        </p:nvSpPr>
        <p:spPr bwMode="auto">
          <a:xfrm>
            <a:off x="2333625" y="730895"/>
            <a:ext cx="6016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TBP</a:t>
            </a:r>
          </a:p>
        </p:txBody>
      </p:sp>
      <p:pic>
        <p:nvPicPr>
          <p:cNvPr id="615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2" t="54375" r="20000" b="39583"/>
          <a:stretch>
            <a:fillRect/>
          </a:stretch>
        </p:blipFill>
        <p:spPr bwMode="auto">
          <a:xfrm>
            <a:off x="612775" y="1134120"/>
            <a:ext cx="171450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0" t="48195" r="19415" b="44930"/>
          <a:stretch>
            <a:fillRect/>
          </a:stretch>
        </p:blipFill>
        <p:spPr bwMode="auto">
          <a:xfrm>
            <a:off x="612775" y="1335732"/>
            <a:ext cx="171450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Text Box 31"/>
          <p:cNvSpPr txBox="1">
            <a:spLocks noChangeArrowheads="1"/>
          </p:cNvSpPr>
          <p:nvPr/>
        </p:nvSpPr>
        <p:spPr bwMode="auto">
          <a:xfrm>
            <a:off x="2339975" y="1088082"/>
            <a:ext cx="6016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Nrf2</a:t>
            </a:r>
          </a:p>
        </p:txBody>
      </p:sp>
      <p:sp>
        <p:nvSpPr>
          <p:cNvPr id="6157" name="Text Box 31"/>
          <p:cNvSpPr txBox="1">
            <a:spLocks noChangeArrowheads="1"/>
          </p:cNvSpPr>
          <p:nvPr/>
        </p:nvSpPr>
        <p:spPr bwMode="auto">
          <a:xfrm>
            <a:off x="2339975" y="1254770"/>
            <a:ext cx="6016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TBP</a:t>
            </a:r>
          </a:p>
        </p:txBody>
      </p:sp>
      <p:sp>
        <p:nvSpPr>
          <p:cNvPr id="6158" name="TextBox 35"/>
          <p:cNvSpPr txBox="1">
            <a:spLocks noChangeArrowheads="1"/>
          </p:cNvSpPr>
          <p:nvPr/>
        </p:nvSpPr>
        <p:spPr bwMode="auto">
          <a:xfrm>
            <a:off x="612775" y="981720"/>
            <a:ext cx="22685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Arial" charset="0"/>
              </a:rPr>
              <a:t>0        0.1      0.3      1       3      10   DMS (µM)</a:t>
            </a:r>
          </a:p>
        </p:txBody>
      </p:sp>
      <p:pic>
        <p:nvPicPr>
          <p:cNvPr id="6159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5" t="45695" r="16719" b="47569"/>
          <a:stretch>
            <a:fillRect/>
          </a:stretch>
        </p:blipFill>
        <p:spPr bwMode="auto">
          <a:xfrm>
            <a:off x="612775" y="1691332"/>
            <a:ext cx="17145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6" t="50000" r="19531" b="43542"/>
          <a:stretch>
            <a:fillRect/>
          </a:stretch>
        </p:blipFill>
        <p:spPr bwMode="auto">
          <a:xfrm>
            <a:off x="612775" y="1915170"/>
            <a:ext cx="1714500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1" name="TextBox 35"/>
          <p:cNvSpPr txBox="1">
            <a:spLocks noChangeArrowheads="1"/>
          </p:cNvSpPr>
          <p:nvPr/>
        </p:nvSpPr>
        <p:spPr bwMode="auto">
          <a:xfrm>
            <a:off x="647700" y="1530995"/>
            <a:ext cx="2303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Arial" charset="0"/>
              </a:rPr>
              <a:t>0        0.1      0.3      1       3      10   SK1-I (µM)</a:t>
            </a:r>
          </a:p>
        </p:txBody>
      </p:sp>
      <p:sp>
        <p:nvSpPr>
          <p:cNvPr id="6162" name="Text Box 31"/>
          <p:cNvSpPr txBox="1">
            <a:spLocks noChangeArrowheads="1"/>
          </p:cNvSpPr>
          <p:nvPr/>
        </p:nvSpPr>
        <p:spPr bwMode="auto">
          <a:xfrm>
            <a:off x="2314575" y="1664345"/>
            <a:ext cx="6016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Nrf2</a:t>
            </a:r>
          </a:p>
        </p:txBody>
      </p:sp>
      <p:sp>
        <p:nvSpPr>
          <p:cNvPr id="6163" name="Text Box 31"/>
          <p:cNvSpPr txBox="1">
            <a:spLocks noChangeArrowheads="1"/>
          </p:cNvSpPr>
          <p:nvPr/>
        </p:nvSpPr>
        <p:spPr bwMode="auto">
          <a:xfrm>
            <a:off x="2327275" y="1869132"/>
            <a:ext cx="7477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</a:t>
            </a:r>
            <a:r>
              <a:rPr lang="el-GR" altLang="en-US" sz="900" b="1">
                <a:latin typeface="Arial" charset="0"/>
              </a:rPr>
              <a:t>β</a:t>
            </a:r>
            <a:r>
              <a:rPr lang="en-GB" altLang="en-US" sz="900" b="1">
                <a:latin typeface="Arial" charset="0"/>
              </a:rPr>
              <a:t>-actin</a:t>
            </a:r>
          </a:p>
        </p:txBody>
      </p:sp>
      <p:pic>
        <p:nvPicPr>
          <p:cNvPr id="6164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6" t="49062" r="16875" b="43750"/>
          <a:stretch>
            <a:fillRect/>
          </a:stretch>
        </p:blipFill>
        <p:spPr bwMode="auto">
          <a:xfrm>
            <a:off x="612775" y="2289820"/>
            <a:ext cx="17018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6" t="52431" r="18594" b="41667"/>
          <a:stretch>
            <a:fillRect/>
          </a:stretch>
        </p:blipFill>
        <p:spPr bwMode="auto">
          <a:xfrm>
            <a:off x="612775" y="2483495"/>
            <a:ext cx="1711325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6" name="TextBox 35"/>
          <p:cNvSpPr txBox="1">
            <a:spLocks noChangeArrowheads="1"/>
          </p:cNvSpPr>
          <p:nvPr/>
        </p:nvSpPr>
        <p:spPr bwMode="auto">
          <a:xfrm>
            <a:off x="633413" y="2139007"/>
            <a:ext cx="24082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Arial" charset="0"/>
              </a:rPr>
              <a:t>0        0.1      0.3      1       3      10   FTY720 (µM)</a:t>
            </a:r>
          </a:p>
        </p:txBody>
      </p:sp>
      <p:sp>
        <p:nvSpPr>
          <p:cNvPr id="6167" name="Text Box 31"/>
          <p:cNvSpPr txBox="1">
            <a:spLocks noChangeArrowheads="1"/>
          </p:cNvSpPr>
          <p:nvPr/>
        </p:nvSpPr>
        <p:spPr bwMode="auto">
          <a:xfrm>
            <a:off x="2300288" y="2272357"/>
            <a:ext cx="6016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Nrf2</a:t>
            </a:r>
          </a:p>
        </p:txBody>
      </p:sp>
      <p:sp>
        <p:nvSpPr>
          <p:cNvPr id="6168" name="Text Box 31"/>
          <p:cNvSpPr txBox="1">
            <a:spLocks noChangeArrowheads="1"/>
          </p:cNvSpPr>
          <p:nvPr/>
        </p:nvSpPr>
        <p:spPr bwMode="auto">
          <a:xfrm>
            <a:off x="2312988" y="2477145"/>
            <a:ext cx="7477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</a:t>
            </a:r>
            <a:r>
              <a:rPr lang="el-GR" altLang="en-US" sz="900" b="1">
                <a:latin typeface="Arial" charset="0"/>
              </a:rPr>
              <a:t>β</a:t>
            </a:r>
            <a:r>
              <a:rPr lang="en-GB" altLang="en-US" sz="900" b="1">
                <a:latin typeface="Arial" charset="0"/>
              </a:rPr>
              <a:t>-actin</a:t>
            </a:r>
          </a:p>
        </p:txBody>
      </p:sp>
      <p:grpSp>
        <p:nvGrpSpPr>
          <p:cNvPr id="6169" name="Group 10"/>
          <p:cNvGrpSpPr>
            <a:grpSpLocks/>
          </p:cNvGrpSpPr>
          <p:nvPr/>
        </p:nvGrpSpPr>
        <p:grpSpPr bwMode="auto">
          <a:xfrm>
            <a:off x="3098800" y="2909962"/>
            <a:ext cx="1833563" cy="3108325"/>
            <a:chOff x="357188" y="3232522"/>
            <a:chExt cx="1833563" cy="3108325"/>
          </a:xfrm>
        </p:grpSpPr>
        <p:pic>
          <p:nvPicPr>
            <p:cNvPr id="6194" name="Picture 3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88" y="3232522"/>
              <a:ext cx="1833563" cy="3108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95" name="TextBox 9"/>
            <p:cNvSpPr txBox="1">
              <a:spLocks noChangeArrowheads="1"/>
            </p:cNvSpPr>
            <p:nvPr/>
          </p:nvSpPr>
          <p:spPr bwMode="auto">
            <a:xfrm>
              <a:off x="1650815" y="4746097"/>
              <a:ext cx="539936" cy="2308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>
                  <a:latin typeface="Arial" charset="0"/>
                </a:rPr>
                <a:t>SKI-II</a:t>
              </a:r>
            </a:p>
          </p:txBody>
        </p:sp>
      </p:grpSp>
      <p:sp>
        <p:nvSpPr>
          <p:cNvPr id="6170" name="TextBox 1"/>
          <p:cNvSpPr txBox="1">
            <a:spLocks noChangeArrowheads="1"/>
          </p:cNvSpPr>
          <p:nvPr/>
        </p:nvSpPr>
        <p:spPr bwMode="auto">
          <a:xfrm>
            <a:off x="3636963" y="41548"/>
            <a:ext cx="314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latin typeface="Arial" charset="0"/>
              </a:rPr>
              <a:t>B</a:t>
            </a:r>
          </a:p>
        </p:txBody>
      </p:sp>
      <p:graphicFrame>
        <p:nvGraphicFramePr>
          <p:cNvPr id="617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082214"/>
              </p:ext>
            </p:extLst>
          </p:nvPr>
        </p:nvGraphicFramePr>
        <p:xfrm>
          <a:off x="3473450" y="265386"/>
          <a:ext cx="2538413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Prism 5" r:id="rId13" imgW="3822120" imgH="2363760" progId="Prism5.Document">
                  <p:embed/>
                </p:oleObj>
              </mc:Choice>
              <mc:Fallback>
                <p:oleObj name="Prism 5" r:id="rId13" imgW="3822120" imgH="2363760" progId="Prism5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265386"/>
                        <a:ext cx="2538413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2" name="Text Box 31"/>
          <p:cNvSpPr txBox="1">
            <a:spLocks noChangeArrowheads="1"/>
          </p:cNvSpPr>
          <p:nvPr/>
        </p:nvSpPr>
        <p:spPr bwMode="auto">
          <a:xfrm>
            <a:off x="8048625" y="551136"/>
            <a:ext cx="5937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SK1</a:t>
            </a:r>
          </a:p>
        </p:txBody>
      </p:sp>
      <p:sp>
        <p:nvSpPr>
          <p:cNvPr id="6173" name="Text Box 31"/>
          <p:cNvSpPr txBox="1">
            <a:spLocks noChangeArrowheads="1"/>
          </p:cNvSpPr>
          <p:nvPr/>
        </p:nvSpPr>
        <p:spPr bwMode="auto">
          <a:xfrm>
            <a:off x="8047038" y="757511"/>
            <a:ext cx="7477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</a:t>
            </a:r>
            <a:r>
              <a:rPr lang="el-GR" altLang="en-US" sz="900" b="1">
                <a:latin typeface="Arial" charset="0"/>
              </a:rPr>
              <a:t>β</a:t>
            </a:r>
            <a:r>
              <a:rPr lang="en-GB" altLang="en-US" sz="900" b="1">
                <a:latin typeface="Arial" charset="0"/>
              </a:rPr>
              <a:t>-actin</a:t>
            </a:r>
          </a:p>
        </p:txBody>
      </p:sp>
      <p:sp>
        <p:nvSpPr>
          <p:cNvPr id="6174" name="Rectangle 48"/>
          <p:cNvSpPr>
            <a:spLocks noChangeArrowheads="1"/>
          </p:cNvSpPr>
          <p:nvPr/>
        </p:nvSpPr>
        <p:spPr bwMode="auto">
          <a:xfrm>
            <a:off x="4479925" y="1783036"/>
            <a:ext cx="9048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dirty="0">
                <a:solidFill>
                  <a:srgbClr val="000000"/>
                </a:solidFill>
                <a:latin typeface="Arial" charset="0"/>
              </a:rPr>
              <a:t>SKI-II(</a:t>
            </a:r>
            <a:r>
              <a:rPr lang="el-GR" altLang="en-US" sz="1200" b="1" dirty="0">
                <a:solidFill>
                  <a:srgbClr val="000000"/>
                </a:solidFill>
                <a:latin typeface="Arial" charset="0"/>
              </a:rPr>
              <a:t>μ</a:t>
            </a:r>
            <a:r>
              <a:rPr lang="en-GB" altLang="en-US" sz="1200" b="1" dirty="0">
                <a:solidFill>
                  <a:srgbClr val="000000"/>
                </a:solidFill>
                <a:latin typeface="Arial" charset="0"/>
              </a:rPr>
              <a:t>M)</a:t>
            </a:r>
            <a:endParaRPr lang="en-GB" altLang="en-US" sz="1200" dirty="0">
              <a:latin typeface="Arial" charset="0"/>
            </a:endParaRPr>
          </a:p>
        </p:txBody>
      </p:sp>
      <p:sp>
        <p:nvSpPr>
          <p:cNvPr id="6175" name="TextBox 86"/>
          <p:cNvSpPr txBox="1">
            <a:spLocks noChangeArrowheads="1"/>
          </p:cNvSpPr>
          <p:nvPr/>
        </p:nvSpPr>
        <p:spPr bwMode="auto">
          <a:xfrm>
            <a:off x="5940425" y="28848"/>
            <a:ext cx="43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latin typeface="Arial" charset="0"/>
              </a:rPr>
              <a:t>C</a:t>
            </a:r>
          </a:p>
        </p:txBody>
      </p:sp>
      <p:pic>
        <p:nvPicPr>
          <p:cNvPr id="6176" name="Picture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6" t="35403" r="22539" b="59596"/>
          <a:stretch>
            <a:fillRect/>
          </a:stretch>
        </p:blipFill>
        <p:spPr bwMode="auto">
          <a:xfrm>
            <a:off x="6005513" y="587648"/>
            <a:ext cx="2043112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7" name="Picture 5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6" t="57318" r="22539" b="37682"/>
          <a:stretch>
            <a:fillRect/>
          </a:stretch>
        </p:blipFill>
        <p:spPr bwMode="auto">
          <a:xfrm>
            <a:off x="6005513" y="1217886"/>
            <a:ext cx="20415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8" name="Picture 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2" t="45065" r="23866" b="48033"/>
          <a:stretch>
            <a:fillRect/>
          </a:stretch>
        </p:blipFill>
        <p:spPr bwMode="auto">
          <a:xfrm>
            <a:off x="5995988" y="763861"/>
            <a:ext cx="2052637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9" name="Picture 5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5" t="67784" r="22801" b="25900"/>
          <a:stretch>
            <a:fillRect/>
          </a:stretch>
        </p:blipFill>
        <p:spPr bwMode="auto">
          <a:xfrm>
            <a:off x="6011863" y="1427436"/>
            <a:ext cx="20351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0" name="TextBox 35"/>
          <p:cNvSpPr txBox="1">
            <a:spLocks noChangeArrowheads="1"/>
          </p:cNvSpPr>
          <p:nvPr/>
        </p:nvSpPr>
        <p:spPr bwMode="auto">
          <a:xfrm>
            <a:off x="6084888" y="373336"/>
            <a:ext cx="2832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Arial" charset="0"/>
              </a:rPr>
              <a:t>0         1          2         4          8       24          CXM (hr)     </a:t>
            </a:r>
          </a:p>
        </p:txBody>
      </p:sp>
      <p:sp>
        <p:nvSpPr>
          <p:cNvPr id="6181" name="Text Box 31"/>
          <p:cNvSpPr txBox="1">
            <a:spLocks noChangeArrowheads="1"/>
          </p:cNvSpPr>
          <p:nvPr/>
        </p:nvSpPr>
        <p:spPr bwMode="auto">
          <a:xfrm>
            <a:off x="8070850" y="1197248"/>
            <a:ext cx="5953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SK1</a:t>
            </a:r>
          </a:p>
        </p:txBody>
      </p:sp>
      <p:sp>
        <p:nvSpPr>
          <p:cNvPr id="6182" name="Text Box 31"/>
          <p:cNvSpPr txBox="1">
            <a:spLocks noChangeArrowheads="1"/>
          </p:cNvSpPr>
          <p:nvPr/>
        </p:nvSpPr>
        <p:spPr bwMode="auto">
          <a:xfrm>
            <a:off x="8047038" y="1409973"/>
            <a:ext cx="7477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rial" charset="0"/>
              </a:rPr>
              <a:t>IB: </a:t>
            </a:r>
            <a:r>
              <a:rPr lang="el-GR" altLang="en-US" sz="900" b="1">
                <a:latin typeface="Arial" charset="0"/>
              </a:rPr>
              <a:t>β</a:t>
            </a:r>
            <a:r>
              <a:rPr lang="en-GB" altLang="en-US" sz="900" b="1">
                <a:latin typeface="Arial" charset="0"/>
              </a:rPr>
              <a:t>-actin</a:t>
            </a:r>
          </a:p>
        </p:txBody>
      </p:sp>
      <p:sp>
        <p:nvSpPr>
          <p:cNvPr id="6183" name="TextBox 35"/>
          <p:cNvSpPr txBox="1">
            <a:spLocks noChangeArrowheads="1"/>
          </p:cNvSpPr>
          <p:nvPr/>
        </p:nvSpPr>
        <p:spPr bwMode="auto">
          <a:xfrm>
            <a:off x="6084888" y="1021036"/>
            <a:ext cx="30956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Arial" charset="0"/>
              </a:rPr>
              <a:t>0         1          2         4          8       24          CXM (hr) + SKI-II     </a:t>
            </a:r>
          </a:p>
        </p:txBody>
      </p:sp>
      <p:sp>
        <p:nvSpPr>
          <p:cNvPr id="6184" name="TextBox 1"/>
          <p:cNvSpPr txBox="1">
            <a:spLocks noChangeArrowheads="1"/>
          </p:cNvSpPr>
          <p:nvPr/>
        </p:nvSpPr>
        <p:spPr bwMode="auto">
          <a:xfrm>
            <a:off x="2790825" y="2795662"/>
            <a:ext cx="314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latin typeface="Arial" charset="0"/>
              </a:rPr>
              <a:t>E</a:t>
            </a:r>
          </a:p>
        </p:txBody>
      </p:sp>
      <p:sp>
        <p:nvSpPr>
          <p:cNvPr id="6185" name="TextBox 39"/>
          <p:cNvSpPr txBox="1">
            <a:spLocks noChangeArrowheads="1"/>
          </p:cNvSpPr>
          <p:nvPr/>
        </p:nvSpPr>
        <p:spPr bwMode="auto">
          <a:xfrm>
            <a:off x="1836738" y="3311600"/>
            <a:ext cx="6604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latin typeface="Arial" charset="0"/>
              </a:rPr>
              <a:t>IB: Nrf2</a:t>
            </a:r>
          </a:p>
        </p:txBody>
      </p:sp>
      <p:sp>
        <p:nvSpPr>
          <p:cNvPr id="6186" name="TextBox 39"/>
          <p:cNvSpPr txBox="1">
            <a:spLocks noChangeArrowheads="1"/>
          </p:cNvSpPr>
          <p:nvPr/>
        </p:nvSpPr>
        <p:spPr bwMode="auto">
          <a:xfrm>
            <a:off x="1836738" y="3613225"/>
            <a:ext cx="6635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latin typeface="Arial" charset="0"/>
              </a:rPr>
              <a:t>IB: SK1</a:t>
            </a:r>
          </a:p>
        </p:txBody>
      </p:sp>
      <p:sp>
        <p:nvSpPr>
          <p:cNvPr id="6187" name="TextBox 39"/>
          <p:cNvSpPr txBox="1">
            <a:spLocks noChangeArrowheads="1"/>
          </p:cNvSpPr>
          <p:nvPr/>
        </p:nvSpPr>
        <p:spPr bwMode="auto">
          <a:xfrm>
            <a:off x="1836738" y="3943425"/>
            <a:ext cx="6635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latin typeface="Arial" charset="0"/>
              </a:rPr>
              <a:t>IB: SK2</a:t>
            </a:r>
          </a:p>
        </p:txBody>
      </p:sp>
      <p:sp>
        <p:nvSpPr>
          <p:cNvPr id="6188" name="TextBox 39"/>
          <p:cNvSpPr txBox="1">
            <a:spLocks noChangeArrowheads="1"/>
          </p:cNvSpPr>
          <p:nvPr/>
        </p:nvSpPr>
        <p:spPr bwMode="auto">
          <a:xfrm>
            <a:off x="1868488" y="4292675"/>
            <a:ext cx="8191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latin typeface="Arial" charset="0"/>
              </a:rPr>
              <a:t>IB: </a:t>
            </a:r>
            <a:r>
              <a:rPr lang="el-GR" altLang="en-US" sz="1100">
                <a:latin typeface="Arial" charset="0"/>
              </a:rPr>
              <a:t>β</a:t>
            </a:r>
            <a:r>
              <a:rPr lang="en-GB" altLang="en-US" sz="1100">
                <a:latin typeface="Arial" charset="0"/>
              </a:rPr>
              <a:t>-actin</a:t>
            </a:r>
          </a:p>
        </p:txBody>
      </p:sp>
      <p:sp>
        <p:nvSpPr>
          <p:cNvPr id="6189" name="TextBox 34"/>
          <p:cNvSpPr txBox="1">
            <a:spLocks noChangeArrowheads="1"/>
          </p:cNvSpPr>
          <p:nvPr/>
        </p:nvSpPr>
        <p:spPr bwMode="auto">
          <a:xfrm>
            <a:off x="357188" y="3027437"/>
            <a:ext cx="22828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latin typeface="Arial" charset="0"/>
              </a:rPr>
              <a:t>RO   SK1   SK2   SK1/2  siRNA</a:t>
            </a:r>
          </a:p>
        </p:txBody>
      </p:sp>
      <p:pic>
        <p:nvPicPr>
          <p:cNvPr id="6190" name="Picture 5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1" t="43195" r="26379" b="48892"/>
          <a:stretch>
            <a:fillRect/>
          </a:stretch>
        </p:blipFill>
        <p:spPr bwMode="auto">
          <a:xfrm>
            <a:off x="303213" y="3330650"/>
            <a:ext cx="159067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1" name="Picture 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t="51122" r="28906" b="42638"/>
          <a:stretch>
            <a:fillRect/>
          </a:stretch>
        </p:blipFill>
        <p:spPr bwMode="auto">
          <a:xfrm>
            <a:off x="304800" y="3654500"/>
            <a:ext cx="1589088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2" name="Picture 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24" t="46564" r="27551" b="46017"/>
          <a:stretch>
            <a:fillRect/>
          </a:stretch>
        </p:blipFill>
        <p:spPr bwMode="auto">
          <a:xfrm>
            <a:off x="303213" y="3975175"/>
            <a:ext cx="1590675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3" name="Picture 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5" t="43263" r="26381" b="48878"/>
          <a:stretch>
            <a:fillRect/>
          </a:stretch>
        </p:blipFill>
        <p:spPr bwMode="auto">
          <a:xfrm>
            <a:off x="303213" y="4295850"/>
            <a:ext cx="1590675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284987"/>
              </p:ext>
            </p:extLst>
          </p:nvPr>
        </p:nvGraphicFramePr>
        <p:xfrm>
          <a:off x="5694363" y="2411413"/>
          <a:ext cx="2978150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Prism 5" r:id="rId21" imgW="6976800" imgH="4834440" progId="Prism5.Document">
                  <p:embed/>
                </p:oleObj>
              </mc:Choice>
              <mc:Fallback>
                <p:oleObj name="Prism 5" r:id="rId21" imgW="6976800" imgH="4834440" progId="Prism5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2411413"/>
                        <a:ext cx="2978150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1"/>
          <p:cNvSpPr txBox="1">
            <a:spLocks noChangeArrowheads="1"/>
          </p:cNvSpPr>
          <p:nvPr/>
        </p:nvSpPr>
        <p:spPr bwMode="auto">
          <a:xfrm>
            <a:off x="5292749" y="2569544"/>
            <a:ext cx="293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Arial" charset="0"/>
              </a:rPr>
              <a:t>F</a:t>
            </a:r>
            <a:endParaRPr lang="en-GB" altLang="en-US" sz="1400" b="1" dirty="0">
              <a:latin typeface="Arial" charset="0"/>
            </a:endParaRPr>
          </a:p>
        </p:txBody>
      </p:sp>
      <p:sp>
        <p:nvSpPr>
          <p:cNvPr id="54" name="Rectangle 48"/>
          <p:cNvSpPr>
            <a:spLocks noChangeArrowheads="1"/>
          </p:cNvSpPr>
          <p:nvPr/>
        </p:nvSpPr>
        <p:spPr bwMode="auto">
          <a:xfrm>
            <a:off x="6695103" y="4402235"/>
            <a:ext cx="9048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dirty="0">
                <a:solidFill>
                  <a:srgbClr val="000000"/>
                </a:solidFill>
                <a:latin typeface="Arial" charset="0"/>
              </a:rPr>
              <a:t>SKI-II(</a:t>
            </a:r>
            <a:r>
              <a:rPr lang="el-GR" altLang="en-US" sz="1200" b="1" dirty="0">
                <a:solidFill>
                  <a:srgbClr val="000000"/>
                </a:solidFill>
                <a:latin typeface="Arial" charset="0"/>
              </a:rPr>
              <a:t>μ</a:t>
            </a:r>
            <a:r>
              <a:rPr lang="en-GB" altLang="en-US" sz="1200" b="1" dirty="0">
                <a:solidFill>
                  <a:srgbClr val="000000"/>
                </a:solidFill>
                <a:latin typeface="Arial" charset="0"/>
              </a:rPr>
              <a:t>M)</a:t>
            </a:r>
            <a:endParaRPr lang="en-GB" altLang="en-US" sz="1200" dirty="0">
              <a:latin typeface="Arial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466670"/>
              </p:ext>
            </p:extLst>
          </p:nvPr>
        </p:nvGraphicFramePr>
        <p:xfrm>
          <a:off x="5665266" y="4750632"/>
          <a:ext cx="2876979" cy="181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Prism 5" r:id="rId23" imgW="4114800" imgH="2601720" progId="Prism5.Document">
                  <p:embed/>
                </p:oleObj>
              </mc:Choice>
              <mc:Fallback>
                <p:oleObj name="Prism 5" r:id="rId23" imgW="4114800" imgH="2601720" progId="Prism5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266" y="4750632"/>
                        <a:ext cx="2876979" cy="1819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1"/>
          <p:cNvSpPr txBox="1">
            <a:spLocks noChangeArrowheads="1"/>
          </p:cNvSpPr>
          <p:nvPr/>
        </p:nvSpPr>
        <p:spPr bwMode="auto">
          <a:xfrm>
            <a:off x="5292080" y="4725144"/>
            <a:ext cx="3241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Arial" charset="0"/>
              </a:rPr>
              <a:t>G</a:t>
            </a:r>
            <a:endParaRPr lang="en-GB" altLang="en-US" sz="1400" b="1" dirty="0">
              <a:latin typeface="Arial" charset="0"/>
            </a:endParaRPr>
          </a:p>
        </p:txBody>
      </p:sp>
      <p:sp>
        <p:nvSpPr>
          <p:cNvPr id="57" name="Rectangle 48"/>
          <p:cNvSpPr>
            <a:spLocks noChangeArrowheads="1"/>
          </p:cNvSpPr>
          <p:nvPr/>
        </p:nvSpPr>
        <p:spPr bwMode="auto">
          <a:xfrm>
            <a:off x="7298391" y="6453336"/>
            <a:ext cx="9893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dirty="0" smtClean="0">
                <a:solidFill>
                  <a:srgbClr val="000000"/>
                </a:solidFill>
                <a:latin typeface="Arial" charset="0"/>
              </a:rPr>
              <a:t>SKI-II(1</a:t>
            </a:r>
            <a:r>
              <a:rPr lang="el-GR" altLang="en-US" sz="1200" b="1" dirty="0" smtClean="0">
                <a:solidFill>
                  <a:srgbClr val="000000"/>
                </a:solidFill>
                <a:latin typeface="Arial" charset="0"/>
              </a:rPr>
              <a:t>μ</a:t>
            </a:r>
            <a:r>
              <a:rPr lang="en-GB" altLang="en-US" sz="1200" b="1" dirty="0">
                <a:solidFill>
                  <a:srgbClr val="000000"/>
                </a:solidFill>
                <a:latin typeface="Arial" charset="0"/>
              </a:rPr>
              <a:t>M)</a:t>
            </a:r>
            <a:endParaRPr lang="en-GB" alt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3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144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Prism 5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Mercado, Nicolas</dc:creator>
  <cp:lastModifiedBy>Mercado, Nicolas</cp:lastModifiedBy>
  <cp:revision>10</cp:revision>
  <dcterms:created xsi:type="dcterms:W3CDTF">2013-09-18T16:14:37Z</dcterms:created>
  <dcterms:modified xsi:type="dcterms:W3CDTF">2014-01-14T08:53:19Z</dcterms:modified>
</cp:coreProperties>
</file>