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howGuides="1">
      <p:cViewPr>
        <p:scale>
          <a:sx n="76" d="100"/>
          <a:sy n="76" d="100"/>
        </p:scale>
        <p:origin x="-192" y="-80"/>
      </p:cViewPr>
      <p:guideLst>
        <p:guide orient="horz" pos="754"/>
        <p:guide pos="3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obayashiSeiichiro:Desktop:Kobayashi%20et%20al%20(Indolent%20ATL):&#12487;&#12540;&#12479;&#12505;&#12540;&#12473;&#12424;&#12426;&#35299;&#26512;:(Dr.&#20869;&#20024;)D%20vs%20L%20plot,VL%204%2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/>
              <a:t>　　　　　　　　　　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v>Normal control</c:v>
          </c:tx>
          <c:spPr>
            <a:ln w="28575">
              <a:noFill/>
            </a:ln>
          </c:spPr>
          <c:marker>
            <c:symbol val="circle"/>
            <c:size val="12"/>
            <c:spPr>
              <a:solidFill>
                <a:schemeClr val="tx1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xVal>
            <c:numRef>
              <c:f>'[(Dr.内丸)D vs L plot,VL 4%.xlsx]Sheet1'!$AQ$3:$AQ$12</c:f>
              <c:numCache>
                <c:formatCode>General</c:formatCode>
                <c:ptCount val="10"/>
                <c:pt idx="0">
                  <c:v>6.1</c:v>
                </c:pt>
                <c:pt idx="1">
                  <c:v>4.5</c:v>
                </c:pt>
                <c:pt idx="2">
                  <c:v>9.6</c:v>
                </c:pt>
                <c:pt idx="3">
                  <c:v>5.8</c:v>
                </c:pt>
                <c:pt idx="4">
                  <c:v>4.9</c:v>
                </c:pt>
                <c:pt idx="5">
                  <c:v>3.97</c:v>
                </c:pt>
                <c:pt idx="6" formatCode="0.00_ ">
                  <c:v>10.0</c:v>
                </c:pt>
                <c:pt idx="7">
                  <c:v>5.56</c:v>
                </c:pt>
                <c:pt idx="8" formatCode="0.00_ ">
                  <c:v>12.1</c:v>
                </c:pt>
                <c:pt idx="9" formatCode="0.00_ ">
                  <c:v>5.24</c:v>
                </c:pt>
              </c:numCache>
            </c:numRef>
          </c:xVal>
          <c:yVal>
            <c:numRef>
              <c:f>'[(Dr.内丸)D vs L plot,VL 4%.xlsx]Sheet1'!$AR$3:$AR$12</c:f>
              <c:numCache>
                <c:formatCode>General</c:formatCode>
                <c:ptCount val="10"/>
                <c:pt idx="0">
                  <c:v>27.1</c:v>
                </c:pt>
                <c:pt idx="1">
                  <c:v>19.6</c:v>
                </c:pt>
                <c:pt idx="2">
                  <c:v>29.3</c:v>
                </c:pt>
                <c:pt idx="3">
                  <c:v>19.8</c:v>
                </c:pt>
                <c:pt idx="4">
                  <c:v>26.1</c:v>
                </c:pt>
                <c:pt idx="5">
                  <c:v>25.9</c:v>
                </c:pt>
                <c:pt idx="6" formatCode="0.00_ ">
                  <c:v>25.2</c:v>
                </c:pt>
                <c:pt idx="7" formatCode="0.00_ ">
                  <c:v>20.9</c:v>
                </c:pt>
                <c:pt idx="8" formatCode="0.00_ ">
                  <c:v>24.0</c:v>
                </c:pt>
                <c:pt idx="9" formatCode="0.00_ ">
                  <c:v>19.8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65437976"/>
        <c:axId val="444487672"/>
      </c:scatterChart>
      <c:valAx>
        <c:axId val="465437976"/>
        <c:scaling>
          <c:orientation val="minMax"/>
          <c:max val="100.0"/>
          <c:min val="0.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>
                <a:latin typeface="Helvetica"/>
                <a:cs typeface="Helvetica"/>
              </a:defRPr>
            </a:pPr>
            <a:endParaRPr lang="ja-JP"/>
          </a:p>
        </c:txPr>
        <c:crossAx val="444487672"/>
        <c:crosses val="autoZero"/>
        <c:crossBetween val="midCat"/>
        <c:majorUnit val="50.0"/>
      </c:valAx>
      <c:valAx>
        <c:axId val="444487672"/>
        <c:scaling>
          <c:orientation val="minMax"/>
          <c:max val="100.0"/>
          <c:min val="0.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2000">
                <a:latin typeface="Helvetica"/>
                <a:cs typeface="Helvetica"/>
              </a:defRPr>
            </a:pPr>
            <a:endParaRPr lang="ja-JP"/>
          </a:p>
        </c:txPr>
        <c:crossAx val="465437976"/>
        <c:crosses val="autoZero"/>
        <c:crossBetween val="midCat"/>
        <c:majorUnit val="50.0"/>
      </c:valAx>
    </c:plotArea>
    <c:legend>
      <c:legendPos val="r"/>
      <c:layout>
        <c:manualLayout>
          <c:xMode val="edge"/>
          <c:yMode val="edge"/>
          <c:x val="0.472276306370795"/>
          <c:y val="0.132730012694751"/>
          <c:w val="0.272576119054611"/>
          <c:h val="0.127616882158116"/>
        </c:manualLayout>
      </c:layout>
      <c:overlay val="0"/>
      <c:spPr>
        <a:solidFill>
          <a:schemeClr val="bg1"/>
        </a:solidFill>
        <a:ln>
          <a:noFill/>
        </a:ln>
      </c:spPr>
      <c:txPr>
        <a:bodyPr/>
        <a:lstStyle/>
        <a:p>
          <a:pPr>
            <a:defRPr sz="2000">
              <a:latin typeface="Helvetica"/>
              <a:cs typeface="Helvetica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8C95E-9026-734F-A66A-F04AF204A2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74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DE4D2-92C9-C240-9DD5-87F800EE2D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962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17403-6B62-C240-A615-9C1374BAF0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202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5DFBA-CA96-294E-BD3E-558E24F04CC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936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93C5D-038B-3144-A3A1-702391EEA5E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311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A83B9-2876-C744-9AE3-22BF5635D2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554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E319B-B63D-E140-8A63-F22DD04511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91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8EF50-AF57-8E4B-B311-F26A4E21F6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370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C32DA-0D1A-3149-B17F-69229D36CA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0609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A4ADA-A891-914F-A647-C7207A42F0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7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73AF6-E3D5-E448-A619-BFF283F8DD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615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2793D1-297E-CA40-9AB8-9805FB5AC1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図形グループ 1"/>
          <p:cNvGrpSpPr/>
          <p:nvPr/>
        </p:nvGrpSpPr>
        <p:grpSpPr>
          <a:xfrm>
            <a:off x="9852" y="0"/>
            <a:ext cx="9098652" cy="6093296"/>
            <a:chOff x="9852" y="0"/>
            <a:chExt cx="9098652" cy="6093296"/>
          </a:xfrm>
        </p:grpSpPr>
        <p:sp>
          <p:nvSpPr>
            <p:cNvPr id="16" name="テキスト ボックス 15"/>
            <p:cNvSpPr txBox="1"/>
            <p:nvPr/>
          </p:nvSpPr>
          <p:spPr>
            <a:xfrm>
              <a:off x="9852" y="0"/>
              <a:ext cx="1519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Helvetica"/>
                  <a:cs typeface="Helvetica"/>
                </a:rPr>
                <a:t>Figure S2</a:t>
              </a:r>
              <a:endParaRPr kumimoji="1" lang="ja-JP" altLang="en-US" dirty="0">
                <a:latin typeface="Helvetica"/>
                <a:cs typeface="Helvetica"/>
              </a:endParaRPr>
            </a:p>
          </p:txBody>
        </p:sp>
        <p:graphicFrame>
          <p:nvGraphicFramePr>
            <p:cNvPr id="4" name="グラフ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16018211"/>
                </p:ext>
              </p:extLst>
            </p:nvPr>
          </p:nvGraphicFramePr>
          <p:xfrm>
            <a:off x="1844104" y="608766"/>
            <a:ext cx="7264400" cy="50524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5" name="直線コネクタ 4"/>
            <p:cNvCxnSpPr/>
            <p:nvPr/>
          </p:nvCxnSpPr>
          <p:spPr>
            <a:xfrm>
              <a:off x="2555776" y="3429000"/>
              <a:ext cx="1800200" cy="1703656"/>
            </a:xfrm>
            <a:prstGeom prst="line">
              <a:avLst/>
            </a:prstGeom>
            <a:ln w="19050" cmpd="sng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2520280" y="1256838"/>
              <a:ext cx="4104456" cy="3888432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7203730" y="1430417"/>
              <a:ext cx="8966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Helvetica"/>
                  <a:cs typeface="Helvetica"/>
                </a:rPr>
                <a:t>(N=10)</a:t>
              </a:r>
              <a:endParaRPr kumimoji="1" lang="ja-JP" altLang="en-US" dirty="0">
                <a:latin typeface="Helvetica"/>
                <a:cs typeface="Helvetica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048731" y="5631631"/>
              <a:ext cx="31546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Helvetica"/>
                  <a:cs typeface="Helvetica"/>
                </a:rPr>
                <a:t>L (CD3</a:t>
              </a:r>
              <a:r>
                <a:rPr lang="en-US" altLang="ja-JP" sz="2400" baseline="30000" dirty="0" smtClean="0">
                  <a:latin typeface="Helvetica"/>
                  <a:cs typeface="Helvetica"/>
                </a:rPr>
                <a:t>dim</a:t>
              </a:r>
              <a:r>
                <a:rPr lang="en-US" altLang="ja-JP" sz="2400" dirty="0" smtClean="0">
                  <a:latin typeface="Helvetica"/>
                  <a:cs typeface="Helvetica"/>
                </a:rPr>
                <a:t>CD7</a:t>
              </a:r>
              <a:r>
                <a:rPr lang="en-US" altLang="ja-JP" sz="2400" baseline="30000" dirty="0" smtClean="0">
                  <a:latin typeface="Helvetica"/>
                  <a:cs typeface="Helvetica"/>
                </a:rPr>
                <a:t>low</a:t>
              </a:r>
              <a:r>
                <a:rPr lang="en-US" altLang="ja-JP" sz="2400" dirty="0" smtClean="0">
                  <a:latin typeface="Helvetica"/>
                  <a:cs typeface="Helvetica"/>
                </a:rPr>
                <a:t>)  (%)</a:t>
              </a:r>
              <a:endParaRPr kumimoji="1" lang="ja-JP" altLang="en-US" sz="2400" dirty="0">
                <a:latin typeface="Helvetica"/>
                <a:cs typeface="Helvetica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 rot="16200000">
              <a:off x="57366" y="2903074"/>
              <a:ext cx="31542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dirty="0" smtClean="0">
                  <a:latin typeface="Helvetica"/>
                  <a:cs typeface="Helvetica"/>
                </a:rPr>
                <a:t>D (CD3</a:t>
              </a:r>
              <a:r>
                <a:rPr lang="en-US" altLang="ja-JP" sz="2400" baseline="30000" dirty="0" smtClean="0">
                  <a:latin typeface="Helvetica"/>
                  <a:cs typeface="Helvetica"/>
                </a:rPr>
                <a:t>dim</a:t>
              </a:r>
              <a:r>
                <a:rPr lang="en-US" altLang="ja-JP" sz="2400" dirty="0" smtClean="0">
                  <a:latin typeface="Helvetica"/>
                  <a:cs typeface="Helvetica"/>
                </a:rPr>
                <a:t>CD7</a:t>
              </a:r>
              <a:r>
                <a:rPr lang="en-US" altLang="ja-JP" sz="2400" baseline="30000" dirty="0" smtClean="0">
                  <a:latin typeface="Helvetica"/>
                  <a:cs typeface="Helvetica"/>
                </a:rPr>
                <a:t>dim</a:t>
              </a:r>
              <a:r>
                <a:rPr lang="en-US" altLang="ja-JP" sz="2400" dirty="0" smtClean="0">
                  <a:latin typeface="Helvetica"/>
                  <a:cs typeface="Helvetica"/>
                </a:rPr>
                <a:t>) (%)</a:t>
              </a:r>
              <a:endParaRPr kumimoji="1" lang="ja-JP" altLang="en-US" sz="2400" dirty="0">
                <a:latin typeface="Helvetica"/>
                <a:cs typeface="Helvetica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</Words>
  <Application>Microsoft Macintosh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新しいプレゼンテーション</vt:lpstr>
      <vt:lpstr>PowerPoint プレゼンテーション</vt:lpstr>
    </vt:vector>
  </TitlesOfParts>
  <Manager/>
  <Company>東京大学医科学研究所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小林 誠一郎</dc:creator>
  <cp:keywords/>
  <dc:description/>
  <cp:lastModifiedBy>小林 誠一郎</cp:lastModifiedBy>
  <cp:revision>21</cp:revision>
  <dcterms:created xsi:type="dcterms:W3CDTF">2012-04-18T05:03:19Z</dcterms:created>
  <dcterms:modified xsi:type="dcterms:W3CDTF">2012-12-07T03:44:40Z</dcterms:modified>
  <cp:category/>
</cp:coreProperties>
</file>