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893" autoAdjust="0"/>
  </p:normalViewPr>
  <p:slideViewPr>
    <p:cSldViewPr snapToGrid="0" snapToObjects="1">
      <p:cViewPr>
        <p:scale>
          <a:sx n="130" d="100"/>
          <a:sy n="13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nqi\My%20work\Tu's%20lab\promoter%20narrow%20down\Dual%20luciferase%20assay\Dual%20luciferase%20experiments%20valu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F/R ratio</c:v>
          </c:tx>
          <c:invertIfNegative val="0"/>
          <c:errBars>
            <c:errBarType val="both"/>
            <c:errValType val="cust"/>
            <c:noEndCap val="0"/>
            <c:plus>
              <c:numRef>
                <c:f>'repetitive experiments'!$K$70:$K$73</c:f>
                <c:numCache>
                  <c:formatCode>General</c:formatCode>
                  <c:ptCount val="4"/>
                  <c:pt idx="0">
                    <c:v>60.429200000000002</c:v>
                  </c:pt>
                  <c:pt idx="1">
                    <c:v>5.0972</c:v>
                  </c:pt>
                  <c:pt idx="2">
                    <c:v>158.09780000000001</c:v>
                  </c:pt>
                  <c:pt idx="3">
                    <c:v>4.7664</c:v>
                  </c:pt>
                </c:numCache>
              </c:numRef>
            </c:plus>
            <c:minus>
              <c:numRef>
                <c:f>'repetitive experiments'!$K$70:$K$73</c:f>
                <c:numCache>
                  <c:formatCode>General</c:formatCode>
                  <c:ptCount val="4"/>
                  <c:pt idx="0">
                    <c:v>60.429200000000002</c:v>
                  </c:pt>
                  <c:pt idx="1">
                    <c:v>5.0972</c:v>
                  </c:pt>
                  <c:pt idx="2">
                    <c:v>158.09780000000001</c:v>
                  </c:pt>
                  <c:pt idx="3">
                    <c:v>4.7664</c:v>
                  </c:pt>
                </c:numCache>
              </c:numRef>
            </c:minus>
          </c:errBars>
          <c:cat>
            <c:numRef>
              <c:f>'repetitive experiments'!$H$70:$H$73</c:f>
              <c:numCache>
                <c:formatCode>General</c:formatCode>
                <c:ptCount val="4"/>
                <c:pt idx="0">
                  <c:v>11410</c:v>
                </c:pt>
                <c:pt idx="1">
                  <c:v>14480</c:v>
                </c:pt>
                <c:pt idx="2">
                  <c:v>14967</c:v>
                </c:pt>
                <c:pt idx="3">
                  <c:v>4737</c:v>
                </c:pt>
              </c:numCache>
            </c:numRef>
          </c:cat>
          <c:val>
            <c:numRef>
              <c:f>'repetitive experiments'!$I$70:$I$73</c:f>
              <c:numCache>
                <c:formatCode>General</c:formatCode>
                <c:ptCount val="4"/>
                <c:pt idx="0">
                  <c:v>163.16367500000001</c:v>
                </c:pt>
                <c:pt idx="1">
                  <c:v>252.15616666666659</c:v>
                </c:pt>
                <c:pt idx="2">
                  <c:v>453.62619999999959</c:v>
                </c:pt>
                <c:pt idx="3">
                  <c:v>69.311166666666665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17280"/>
        <c:axId val="23218816"/>
      </c:barChart>
      <c:catAx>
        <c:axId val="23217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3218816"/>
        <c:crosses val="autoZero"/>
        <c:auto val="1"/>
        <c:lblAlgn val="ctr"/>
        <c:lblOffset val="100"/>
        <c:noMultiLvlLbl val="0"/>
      </c:catAx>
      <c:valAx>
        <c:axId val="23218816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firefly luciferase/ renilla luciferase</a:t>
                </a:r>
              </a:p>
            </c:rich>
          </c:tx>
          <c:layout>
            <c:manualLayout>
              <c:xMode val="edge"/>
              <c:yMode val="edge"/>
              <c:x val="3.3863259887903098E-2"/>
              <c:y val="7.402134733158359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3217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22AA-6670-6D46-8DEF-6992BB317110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5826-A617-2543-808E-8FBBBCF19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4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22AA-6670-6D46-8DEF-6992BB317110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5826-A617-2543-808E-8FBBBCF19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4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22AA-6670-6D46-8DEF-6992BB317110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5826-A617-2543-808E-8FBBBCF19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2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22AA-6670-6D46-8DEF-6992BB317110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5826-A617-2543-808E-8FBBBCF19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1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22AA-6670-6D46-8DEF-6992BB317110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5826-A617-2543-808E-8FBBBCF19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22AA-6670-6D46-8DEF-6992BB317110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5826-A617-2543-808E-8FBBBCF19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4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22AA-6670-6D46-8DEF-6992BB317110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5826-A617-2543-808E-8FBBBCF19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6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22AA-6670-6D46-8DEF-6992BB317110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5826-A617-2543-808E-8FBBBCF19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0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22AA-6670-6D46-8DEF-6992BB317110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5826-A617-2543-808E-8FBBBCF19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8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22AA-6670-6D46-8DEF-6992BB317110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5826-A617-2543-808E-8FBBBCF19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7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22AA-6670-6D46-8DEF-6992BB317110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5826-A617-2543-808E-8FBBBCF19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D22AA-6670-6D46-8DEF-6992BB317110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C5826-A617-2543-808E-8FBBBCF19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4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533400" y="1600200"/>
          <a:ext cx="6019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013296"/>
              </p:ext>
            </p:extLst>
          </p:nvPr>
        </p:nvGraphicFramePr>
        <p:xfrm>
          <a:off x="6369538" y="1752600"/>
          <a:ext cx="2241062" cy="13716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20531"/>
                <a:gridCol w="1120531"/>
              </a:tblGrid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latin typeface="+mn-lt"/>
                        </a:rPr>
                        <a:t>Gene IDs</a:t>
                      </a:r>
                      <a:endParaRPr lang="en-US" sz="12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latin typeface="+mn-lt"/>
                        </a:rPr>
                        <a:t>Mean ratio</a:t>
                      </a:r>
                      <a:endParaRPr lang="en-US" sz="12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/>
                        <a:t>AAEL0011410</a:t>
                      </a:r>
                      <a:endParaRPr lang="en-US" sz="1200" b="0" i="0" u="none" strike="noStrike" dirty="0">
                        <a:latin typeface="宋体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163.1637</a:t>
                      </a:r>
                      <a:endParaRPr lang="en-US" sz="1200" b="0" i="0" u="none" strike="noStrike" dirty="0">
                        <a:latin typeface="宋体"/>
                      </a:endParaRPr>
                    </a:p>
                  </a:txBody>
                  <a:tcPr marL="0" marR="0" marT="0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/>
                        <a:t>AAEL014480</a:t>
                      </a:r>
                      <a:endParaRPr lang="en-US" sz="1200" b="0" i="0" u="none" strike="noStrike" dirty="0">
                        <a:latin typeface="宋体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252.1562</a:t>
                      </a:r>
                      <a:endParaRPr lang="en-US" sz="1200" b="0" i="0" u="none" strike="noStrike" dirty="0">
                        <a:latin typeface="宋体"/>
                      </a:endParaRPr>
                    </a:p>
                  </a:txBody>
                  <a:tcPr marL="0" marR="0" marT="0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/>
                        <a:t>AAEL014967</a:t>
                      </a:r>
                      <a:endParaRPr lang="en-US" sz="1200" b="0" i="0" u="none" strike="noStrike" dirty="0">
                        <a:latin typeface="宋体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453.6262</a:t>
                      </a:r>
                      <a:endParaRPr lang="en-US" sz="1200" b="0" i="0" u="none" strike="noStrike" dirty="0">
                        <a:latin typeface="宋体"/>
                      </a:endParaRPr>
                    </a:p>
                  </a:txBody>
                  <a:tcPr marL="0" marR="0" marT="0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/>
                        <a:t>AAEL004737</a:t>
                      </a:r>
                      <a:endParaRPr lang="en-US" sz="1200" b="0" i="0" u="none" strike="noStrike" dirty="0">
                        <a:latin typeface="宋体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69.31117</a:t>
                      </a:r>
                      <a:endParaRPr lang="en-US" sz="1200" b="0" i="0" u="none" strike="noStrike" dirty="0">
                        <a:latin typeface="宋体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381000"/>
            <a:ext cx="749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S6. </a:t>
            </a:r>
            <a:r>
              <a:rPr lang="en-US" sz="1600" dirty="0" smtClean="0"/>
              <a:t>Dual luciferase test of </a:t>
            </a:r>
            <a:r>
              <a:rPr lang="en-US" sz="1600" i="1" dirty="0" smtClean="0"/>
              <a:t>Ae. aegypti </a:t>
            </a:r>
            <a:r>
              <a:rPr lang="en-US" sz="1600" dirty="0" smtClean="0"/>
              <a:t>early zygotic gene promoters (~1 kb upstream sequence). Shown are results of triplicate embryo injections, with mean and standard error</a:t>
            </a:r>
            <a:r>
              <a:rPr lang="en-US" sz="1600" dirty="0" smtClean="0"/>
              <a:t>. </a:t>
            </a:r>
            <a:r>
              <a:rPr lang="en-US" sz="1600" dirty="0" smtClean="0"/>
              <a:t>Detailed m</a:t>
            </a:r>
            <a:r>
              <a:rPr lang="en-US" sz="1600" dirty="0" smtClean="0"/>
              <a:t>ethods are described in the </a:t>
            </a:r>
            <a:r>
              <a:rPr lang="en-US" sz="1600" smtClean="0"/>
              <a:t>Methods section.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69648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VA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Biedler</dc:creator>
  <cp:lastModifiedBy>Jake</cp:lastModifiedBy>
  <cp:revision>9</cp:revision>
  <dcterms:created xsi:type="dcterms:W3CDTF">2011-12-12T01:44:09Z</dcterms:created>
  <dcterms:modified xsi:type="dcterms:W3CDTF">2012-01-12T01:40:35Z</dcterms:modified>
</cp:coreProperties>
</file>