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40" autoAdjust="0"/>
  </p:normalViewPr>
  <p:slideViewPr>
    <p:cSldViewPr snapToGrid="0" snapToObjects="1" showGuides="1">
      <p:cViewPr>
        <p:scale>
          <a:sx n="130" d="100"/>
          <a:sy n="130" d="100"/>
        </p:scale>
        <p:origin x="-1112" y="1200"/>
      </p:cViewPr>
      <p:guideLst>
        <p:guide orient="horz" pos="3521"/>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haggy:Desktop:170125,%20conidia%20heat%20stress,%20GMM%2010d,%2025-3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dhaggy:Desktop:&#30740;&#31350;&#65288;&#36914;&#34892;&#20013;&#65289;:&#32990;&#23376;&#22521;&#39178;&#26465;&#20214;:trehalose:170125,%20trehalose,%20conidia,%20GMM%2010d,%2025-3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invertIfNegative val="0"/>
          <c:errBars>
            <c:errBarType val="both"/>
            <c:errValType val="cust"/>
            <c:noEndCap val="0"/>
            <c:plus>
              <c:numRef>
                <c:f>Sheet1!$D$11:$D$12</c:f>
                <c:numCache>
                  <c:formatCode>General</c:formatCode>
                  <c:ptCount val="2"/>
                  <c:pt idx="0">
                    <c:v>0.0744322927564785</c:v>
                  </c:pt>
                  <c:pt idx="1">
                    <c:v>0.0904302524458746</c:v>
                  </c:pt>
                </c:numCache>
              </c:numRef>
            </c:plus>
            <c:minus>
              <c:numRef>
                <c:f>Sheet1!$D$11:$D$12</c:f>
                <c:numCache>
                  <c:formatCode>General</c:formatCode>
                  <c:ptCount val="2"/>
                  <c:pt idx="0">
                    <c:v>0.0744322927564785</c:v>
                  </c:pt>
                  <c:pt idx="1">
                    <c:v>0.0904302524458746</c:v>
                  </c:pt>
                </c:numCache>
              </c:numRef>
            </c:minus>
          </c:errBars>
          <c:cat>
            <c:strRef>
              <c:f>Sheet1!$B$11:$B$12</c:f>
              <c:strCache>
                <c:ptCount val="2"/>
                <c:pt idx="0">
                  <c:v>25℃</c:v>
                </c:pt>
                <c:pt idx="1">
                  <c:v>37℃</c:v>
                </c:pt>
              </c:strCache>
            </c:strRef>
          </c:cat>
          <c:val>
            <c:numRef>
              <c:f>Sheet1!$C$11:$C$12</c:f>
              <c:numCache>
                <c:formatCode>0.0%</c:formatCode>
                <c:ptCount val="2"/>
                <c:pt idx="0">
                  <c:v>0.389473684210526</c:v>
                </c:pt>
                <c:pt idx="1">
                  <c:v>0.741007194244604</c:v>
                </c:pt>
              </c:numCache>
            </c:numRef>
          </c:val>
        </c:ser>
        <c:dLbls>
          <c:showLegendKey val="0"/>
          <c:showVal val="0"/>
          <c:showCatName val="0"/>
          <c:showSerName val="0"/>
          <c:showPercent val="0"/>
          <c:showBubbleSize val="0"/>
        </c:dLbls>
        <c:gapWidth val="100"/>
        <c:axId val="571716824"/>
        <c:axId val="571718232"/>
      </c:barChart>
      <c:catAx>
        <c:axId val="571716824"/>
        <c:scaling>
          <c:orientation val="minMax"/>
        </c:scaling>
        <c:delete val="0"/>
        <c:axPos val="b"/>
        <c:majorTickMark val="out"/>
        <c:minorTickMark val="none"/>
        <c:tickLblPos val="nextTo"/>
        <c:crossAx val="571718232"/>
        <c:crosses val="autoZero"/>
        <c:auto val="1"/>
        <c:lblAlgn val="ctr"/>
        <c:lblOffset val="100"/>
        <c:noMultiLvlLbl val="0"/>
      </c:catAx>
      <c:valAx>
        <c:axId val="571718232"/>
        <c:scaling>
          <c:orientation val="minMax"/>
          <c:max val="1.0"/>
        </c:scaling>
        <c:delete val="0"/>
        <c:axPos val="l"/>
        <c:numFmt formatCode="0%" sourceLinked="0"/>
        <c:majorTickMark val="out"/>
        <c:minorTickMark val="none"/>
        <c:tickLblPos val="nextTo"/>
        <c:crossAx val="571716824"/>
        <c:crosses val="autoZero"/>
        <c:crossBetween val="between"/>
        <c:majorUnit val="0.2"/>
      </c:valAx>
    </c:plotArea>
    <c:plotVisOnly val="1"/>
    <c:dispBlanksAs val="gap"/>
    <c:showDLblsOverMax val="0"/>
  </c:chart>
  <c:txPr>
    <a:bodyPr/>
    <a:lstStyle/>
    <a:p>
      <a:pPr>
        <a:defRPr sz="12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errBars>
            <c:errBarType val="both"/>
            <c:errValType val="cust"/>
            <c:noEndCap val="0"/>
            <c:plus>
              <c:numRef>
                <c:f>Sheet1!$I$20:$I$21</c:f>
                <c:numCache>
                  <c:formatCode>General</c:formatCode>
                  <c:ptCount val="2"/>
                  <c:pt idx="0">
                    <c:v>8.624899355290401</c:v>
                  </c:pt>
                  <c:pt idx="1">
                    <c:v>6.59966329107445</c:v>
                  </c:pt>
                </c:numCache>
              </c:numRef>
            </c:plus>
            <c:minus>
              <c:numRef>
                <c:f>Sheet1!$I$20:$I$21</c:f>
                <c:numCache>
                  <c:formatCode>General</c:formatCode>
                  <c:ptCount val="2"/>
                  <c:pt idx="0">
                    <c:v>8.624899355290401</c:v>
                  </c:pt>
                  <c:pt idx="1">
                    <c:v>6.59966329107445</c:v>
                  </c:pt>
                </c:numCache>
              </c:numRef>
            </c:minus>
          </c:errBars>
          <c:cat>
            <c:strRef>
              <c:f>Sheet1!$G$20:$G$21</c:f>
              <c:strCache>
                <c:ptCount val="2"/>
                <c:pt idx="0">
                  <c:v>25℃</c:v>
                </c:pt>
                <c:pt idx="1">
                  <c:v>37℃</c:v>
                </c:pt>
              </c:strCache>
            </c:strRef>
          </c:cat>
          <c:val>
            <c:numRef>
              <c:f>Sheet1!$H$20:$H$21</c:f>
              <c:numCache>
                <c:formatCode>0.0_ </c:formatCode>
                <c:ptCount val="2"/>
                <c:pt idx="0">
                  <c:v>25.5</c:v>
                </c:pt>
                <c:pt idx="1">
                  <c:v>117.6666666666667</c:v>
                </c:pt>
              </c:numCache>
            </c:numRef>
          </c:val>
        </c:ser>
        <c:dLbls>
          <c:showLegendKey val="0"/>
          <c:showVal val="0"/>
          <c:showCatName val="0"/>
          <c:showSerName val="0"/>
          <c:showPercent val="0"/>
          <c:showBubbleSize val="0"/>
        </c:dLbls>
        <c:gapWidth val="100"/>
        <c:axId val="571695624"/>
        <c:axId val="571697032"/>
      </c:barChart>
      <c:catAx>
        <c:axId val="571695624"/>
        <c:scaling>
          <c:orientation val="minMax"/>
        </c:scaling>
        <c:delete val="0"/>
        <c:axPos val="b"/>
        <c:majorTickMark val="out"/>
        <c:minorTickMark val="none"/>
        <c:tickLblPos val="nextTo"/>
        <c:crossAx val="571697032"/>
        <c:crosses val="autoZero"/>
        <c:auto val="1"/>
        <c:lblAlgn val="ctr"/>
        <c:lblOffset val="100"/>
        <c:noMultiLvlLbl val="0"/>
      </c:catAx>
      <c:valAx>
        <c:axId val="571697032"/>
        <c:scaling>
          <c:orientation val="minMax"/>
        </c:scaling>
        <c:delete val="0"/>
        <c:axPos val="l"/>
        <c:numFmt formatCode="General" sourceLinked="0"/>
        <c:majorTickMark val="out"/>
        <c:minorTickMark val="none"/>
        <c:tickLblPos val="nextTo"/>
        <c:crossAx val="571695624"/>
        <c:crosses val="autoZero"/>
        <c:crossBetween val="between"/>
      </c:valAx>
    </c:plotArea>
    <c:plotVisOnly val="1"/>
    <c:dispBlanksAs val="gap"/>
    <c:showDLblsOverMax val="0"/>
  </c:chart>
  <c:txPr>
    <a:bodyPr/>
    <a:lstStyle/>
    <a:p>
      <a:pPr>
        <a:defRPr sz="1200"/>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CCCE20E-1C68-1F4E-9248-8E3B2117ABAC}" type="datetimeFigureOut">
              <a:rPr kumimoji="1" lang="ja-JP" altLang="en-US" smtClean="0"/>
              <a:t>17/05/01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5FFC08-1E85-AE41-BF73-ED71DE332262}" type="slidenum">
              <a:rPr kumimoji="1" lang="ja-JP" altLang="en-US" smtClean="0"/>
              <a:t>‹#›</a:t>
            </a:fld>
            <a:endParaRPr kumimoji="1" lang="ja-JP" altLang="en-US"/>
          </a:p>
        </p:txBody>
      </p:sp>
    </p:spTree>
    <p:extLst>
      <p:ext uri="{BB962C8B-B14F-4D97-AF65-F5344CB8AC3E}">
        <p14:creationId xmlns:p14="http://schemas.microsoft.com/office/powerpoint/2010/main" val="417460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CCE20E-1C68-1F4E-9248-8E3B2117ABAC}" type="datetimeFigureOut">
              <a:rPr kumimoji="1" lang="ja-JP" altLang="en-US" smtClean="0"/>
              <a:t>17/05/01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5FFC08-1E85-AE41-BF73-ED71DE332262}" type="slidenum">
              <a:rPr kumimoji="1" lang="ja-JP" altLang="en-US" smtClean="0"/>
              <a:t>‹#›</a:t>
            </a:fld>
            <a:endParaRPr kumimoji="1" lang="ja-JP" altLang="en-US"/>
          </a:p>
        </p:txBody>
      </p:sp>
    </p:spTree>
    <p:extLst>
      <p:ext uri="{BB962C8B-B14F-4D97-AF65-F5344CB8AC3E}">
        <p14:creationId xmlns:p14="http://schemas.microsoft.com/office/powerpoint/2010/main" val="746993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CCE20E-1C68-1F4E-9248-8E3B2117ABAC}" type="datetimeFigureOut">
              <a:rPr kumimoji="1" lang="ja-JP" altLang="en-US" smtClean="0"/>
              <a:t>17/05/01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5FFC08-1E85-AE41-BF73-ED71DE332262}" type="slidenum">
              <a:rPr kumimoji="1" lang="ja-JP" altLang="en-US" smtClean="0"/>
              <a:t>‹#›</a:t>
            </a:fld>
            <a:endParaRPr kumimoji="1" lang="ja-JP" altLang="en-US"/>
          </a:p>
        </p:txBody>
      </p:sp>
    </p:spTree>
    <p:extLst>
      <p:ext uri="{BB962C8B-B14F-4D97-AF65-F5344CB8AC3E}">
        <p14:creationId xmlns:p14="http://schemas.microsoft.com/office/powerpoint/2010/main" val="3953057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CCE20E-1C68-1F4E-9248-8E3B2117ABAC}" type="datetimeFigureOut">
              <a:rPr kumimoji="1" lang="ja-JP" altLang="en-US" smtClean="0"/>
              <a:t>17/05/01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5FFC08-1E85-AE41-BF73-ED71DE332262}" type="slidenum">
              <a:rPr kumimoji="1" lang="ja-JP" altLang="en-US" smtClean="0"/>
              <a:t>‹#›</a:t>
            </a:fld>
            <a:endParaRPr kumimoji="1" lang="ja-JP" altLang="en-US"/>
          </a:p>
        </p:txBody>
      </p:sp>
    </p:spTree>
    <p:extLst>
      <p:ext uri="{BB962C8B-B14F-4D97-AF65-F5344CB8AC3E}">
        <p14:creationId xmlns:p14="http://schemas.microsoft.com/office/powerpoint/2010/main" val="2063570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CCCE20E-1C68-1F4E-9248-8E3B2117ABAC}" type="datetimeFigureOut">
              <a:rPr kumimoji="1" lang="ja-JP" altLang="en-US" smtClean="0"/>
              <a:t>17/05/01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5FFC08-1E85-AE41-BF73-ED71DE332262}" type="slidenum">
              <a:rPr kumimoji="1" lang="ja-JP" altLang="en-US" smtClean="0"/>
              <a:t>‹#›</a:t>
            </a:fld>
            <a:endParaRPr kumimoji="1" lang="ja-JP" altLang="en-US"/>
          </a:p>
        </p:txBody>
      </p:sp>
    </p:spTree>
    <p:extLst>
      <p:ext uri="{BB962C8B-B14F-4D97-AF65-F5344CB8AC3E}">
        <p14:creationId xmlns:p14="http://schemas.microsoft.com/office/powerpoint/2010/main" val="1948296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CCCE20E-1C68-1F4E-9248-8E3B2117ABAC}" type="datetimeFigureOut">
              <a:rPr kumimoji="1" lang="ja-JP" altLang="en-US" smtClean="0"/>
              <a:t>17/05/01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5FFC08-1E85-AE41-BF73-ED71DE332262}" type="slidenum">
              <a:rPr kumimoji="1" lang="ja-JP" altLang="en-US" smtClean="0"/>
              <a:t>‹#›</a:t>
            </a:fld>
            <a:endParaRPr kumimoji="1" lang="ja-JP" altLang="en-US"/>
          </a:p>
        </p:txBody>
      </p:sp>
    </p:spTree>
    <p:extLst>
      <p:ext uri="{BB962C8B-B14F-4D97-AF65-F5344CB8AC3E}">
        <p14:creationId xmlns:p14="http://schemas.microsoft.com/office/powerpoint/2010/main" val="362394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CCCE20E-1C68-1F4E-9248-8E3B2117ABAC}" type="datetimeFigureOut">
              <a:rPr kumimoji="1" lang="ja-JP" altLang="en-US" smtClean="0"/>
              <a:t>17/05/01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35FFC08-1E85-AE41-BF73-ED71DE332262}" type="slidenum">
              <a:rPr kumimoji="1" lang="ja-JP" altLang="en-US" smtClean="0"/>
              <a:t>‹#›</a:t>
            </a:fld>
            <a:endParaRPr kumimoji="1" lang="ja-JP" altLang="en-US"/>
          </a:p>
        </p:txBody>
      </p:sp>
    </p:spTree>
    <p:extLst>
      <p:ext uri="{BB962C8B-B14F-4D97-AF65-F5344CB8AC3E}">
        <p14:creationId xmlns:p14="http://schemas.microsoft.com/office/powerpoint/2010/main" val="234791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CCCE20E-1C68-1F4E-9248-8E3B2117ABAC}" type="datetimeFigureOut">
              <a:rPr kumimoji="1" lang="ja-JP" altLang="en-US" smtClean="0"/>
              <a:t>17/05/01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35FFC08-1E85-AE41-BF73-ED71DE332262}" type="slidenum">
              <a:rPr kumimoji="1" lang="ja-JP" altLang="en-US" smtClean="0"/>
              <a:t>‹#›</a:t>
            </a:fld>
            <a:endParaRPr kumimoji="1" lang="ja-JP" altLang="en-US"/>
          </a:p>
        </p:txBody>
      </p:sp>
    </p:spTree>
    <p:extLst>
      <p:ext uri="{BB962C8B-B14F-4D97-AF65-F5344CB8AC3E}">
        <p14:creationId xmlns:p14="http://schemas.microsoft.com/office/powerpoint/2010/main" val="1343623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CCE20E-1C68-1F4E-9248-8E3B2117ABAC}" type="datetimeFigureOut">
              <a:rPr kumimoji="1" lang="ja-JP" altLang="en-US" smtClean="0"/>
              <a:t>17/05/01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5FFC08-1E85-AE41-BF73-ED71DE332262}" type="slidenum">
              <a:rPr kumimoji="1" lang="ja-JP" altLang="en-US" smtClean="0"/>
              <a:t>‹#›</a:t>
            </a:fld>
            <a:endParaRPr kumimoji="1" lang="ja-JP" altLang="en-US"/>
          </a:p>
        </p:txBody>
      </p:sp>
    </p:spTree>
    <p:extLst>
      <p:ext uri="{BB962C8B-B14F-4D97-AF65-F5344CB8AC3E}">
        <p14:creationId xmlns:p14="http://schemas.microsoft.com/office/powerpoint/2010/main" val="4282327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CCCE20E-1C68-1F4E-9248-8E3B2117ABAC}" type="datetimeFigureOut">
              <a:rPr kumimoji="1" lang="ja-JP" altLang="en-US" smtClean="0"/>
              <a:t>17/05/01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5FFC08-1E85-AE41-BF73-ED71DE332262}" type="slidenum">
              <a:rPr kumimoji="1" lang="ja-JP" altLang="en-US" smtClean="0"/>
              <a:t>‹#›</a:t>
            </a:fld>
            <a:endParaRPr kumimoji="1" lang="ja-JP" altLang="en-US"/>
          </a:p>
        </p:txBody>
      </p:sp>
    </p:spTree>
    <p:extLst>
      <p:ext uri="{BB962C8B-B14F-4D97-AF65-F5344CB8AC3E}">
        <p14:creationId xmlns:p14="http://schemas.microsoft.com/office/powerpoint/2010/main" val="646927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CCCE20E-1C68-1F4E-9248-8E3B2117ABAC}" type="datetimeFigureOut">
              <a:rPr kumimoji="1" lang="ja-JP" altLang="en-US" smtClean="0"/>
              <a:t>17/05/01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5FFC08-1E85-AE41-BF73-ED71DE332262}" type="slidenum">
              <a:rPr kumimoji="1" lang="ja-JP" altLang="en-US" smtClean="0"/>
              <a:t>‹#›</a:t>
            </a:fld>
            <a:endParaRPr kumimoji="1" lang="ja-JP" altLang="en-US"/>
          </a:p>
        </p:txBody>
      </p:sp>
    </p:spTree>
    <p:extLst>
      <p:ext uri="{BB962C8B-B14F-4D97-AF65-F5344CB8AC3E}">
        <p14:creationId xmlns:p14="http://schemas.microsoft.com/office/powerpoint/2010/main" val="26307181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CCCE20E-1C68-1F4E-9248-8E3B2117ABAC}" type="datetimeFigureOut">
              <a:rPr kumimoji="1" lang="ja-JP" altLang="en-US" smtClean="0"/>
              <a:t>17/05/01</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35FFC08-1E85-AE41-BF73-ED71DE332262}" type="slidenum">
              <a:rPr kumimoji="1" lang="ja-JP" altLang="en-US" smtClean="0"/>
              <a:t>‹#›</a:t>
            </a:fld>
            <a:endParaRPr kumimoji="1" lang="ja-JP" altLang="en-US"/>
          </a:p>
        </p:txBody>
      </p:sp>
    </p:spTree>
    <p:extLst>
      <p:ext uri="{BB962C8B-B14F-4D97-AF65-F5344CB8AC3E}">
        <p14:creationId xmlns:p14="http://schemas.microsoft.com/office/powerpoint/2010/main" val="3350207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309474" y="8069385"/>
            <a:ext cx="2239052" cy="369332"/>
          </a:xfrm>
          <a:prstGeom prst="rect">
            <a:avLst/>
          </a:prstGeom>
          <a:noFill/>
        </p:spPr>
        <p:txBody>
          <a:bodyPr wrap="none" rtlCol="0">
            <a:spAutoFit/>
          </a:bodyPr>
          <a:lstStyle/>
          <a:p>
            <a:r>
              <a:rPr kumimoji="1" lang="en-US" altLang="ja-JP" dirty="0" smtClean="0"/>
              <a:t>Fig. S1 Hagiwara et al.</a:t>
            </a:r>
            <a:endParaRPr kumimoji="1" lang="ja-JP" altLang="en-US" dirty="0"/>
          </a:p>
        </p:txBody>
      </p:sp>
      <p:grpSp>
        <p:nvGrpSpPr>
          <p:cNvPr id="3" name="図形グループ 2"/>
          <p:cNvGrpSpPr/>
          <p:nvPr/>
        </p:nvGrpSpPr>
        <p:grpSpPr>
          <a:xfrm>
            <a:off x="313822" y="1547949"/>
            <a:ext cx="6375640" cy="3052743"/>
            <a:chOff x="313822" y="2603026"/>
            <a:chExt cx="6375640" cy="3052743"/>
          </a:xfrm>
        </p:grpSpPr>
        <p:pic>
          <p:nvPicPr>
            <p:cNvPr id="4" name="図 3"/>
            <p:cNvPicPr>
              <a:picLocks noChangeAspect="1"/>
            </p:cNvPicPr>
            <p:nvPr/>
          </p:nvPicPr>
          <p:blipFill>
            <a:blip r:embed="rId2"/>
            <a:stretch>
              <a:fillRect/>
            </a:stretch>
          </p:blipFill>
          <p:spPr>
            <a:xfrm>
              <a:off x="612715" y="3175732"/>
              <a:ext cx="1350055" cy="2099434"/>
            </a:xfrm>
            <a:prstGeom prst="rect">
              <a:avLst/>
            </a:prstGeom>
          </p:spPr>
        </p:pic>
        <p:sp>
          <p:nvSpPr>
            <p:cNvPr id="5" name="テキスト ボックス 4"/>
            <p:cNvSpPr txBox="1"/>
            <p:nvPr/>
          </p:nvSpPr>
          <p:spPr>
            <a:xfrm>
              <a:off x="736544" y="5308592"/>
              <a:ext cx="494546" cy="276999"/>
            </a:xfrm>
            <a:prstGeom prst="rect">
              <a:avLst/>
            </a:prstGeom>
            <a:noFill/>
          </p:spPr>
          <p:txBody>
            <a:bodyPr wrap="none" rtlCol="0">
              <a:spAutoFit/>
            </a:bodyPr>
            <a:lstStyle/>
            <a:p>
              <a:r>
                <a:rPr kumimoji="1" lang="en-US" altLang="ja-JP" sz="1200" dirty="0" smtClean="0"/>
                <a:t>25℃</a:t>
              </a:r>
              <a:endParaRPr kumimoji="1" lang="ja-JP" altLang="en-US" sz="1200" dirty="0"/>
            </a:p>
          </p:txBody>
        </p:sp>
        <p:sp>
          <p:nvSpPr>
            <p:cNvPr id="6" name="テキスト ボックス 5"/>
            <p:cNvSpPr txBox="1"/>
            <p:nvPr/>
          </p:nvSpPr>
          <p:spPr>
            <a:xfrm>
              <a:off x="1351076" y="5309218"/>
              <a:ext cx="494546" cy="276999"/>
            </a:xfrm>
            <a:prstGeom prst="rect">
              <a:avLst/>
            </a:prstGeom>
            <a:noFill/>
          </p:spPr>
          <p:txBody>
            <a:bodyPr wrap="none" rtlCol="0">
              <a:spAutoFit/>
            </a:bodyPr>
            <a:lstStyle/>
            <a:p>
              <a:r>
                <a:rPr kumimoji="1" lang="en-US" altLang="ja-JP" sz="1200" dirty="0" smtClean="0"/>
                <a:t>37℃</a:t>
              </a:r>
              <a:endParaRPr kumimoji="1" lang="ja-JP" altLang="en-US" sz="1200" dirty="0"/>
            </a:p>
          </p:txBody>
        </p:sp>
        <p:sp>
          <p:nvSpPr>
            <p:cNvPr id="12" name="テキスト ボックス 11"/>
            <p:cNvSpPr txBox="1"/>
            <p:nvPr/>
          </p:nvSpPr>
          <p:spPr>
            <a:xfrm>
              <a:off x="313822" y="2603026"/>
              <a:ext cx="325730" cy="369332"/>
            </a:xfrm>
            <a:prstGeom prst="rect">
              <a:avLst/>
            </a:prstGeom>
            <a:noFill/>
          </p:spPr>
          <p:txBody>
            <a:bodyPr wrap="none" rtlCol="0">
              <a:spAutoFit/>
            </a:bodyPr>
            <a:lstStyle/>
            <a:p>
              <a:r>
                <a:rPr kumimoji="1" lang="en-US" altLang="ja-JP" b="1" dirty="0" smtClean="0"/>
                <a:t>A</a:t>
              </a:r>
              <a:endParaRPr kumimoji="1" lang="ja-JP" altLang="en-US" b="1" dirty="0"/>
            </a:p>
          </p:txBody>
        </p:sp>
        <p:graphicFrame>
          <p:nvGraphicFramePr>
            <p:cNvPr id="13" name="グラフ 12"/>
            <p:cNvGraphicFramePr>
              <a:graphicFrameLocks/>
            </p:cNvGraphicFramePr>
            <p:nvPr>
              <p:extLst>
                <p:ext uri="{D42A27DB-BD31-4B8C-83A1-F6EECF244321}">
                  <p14:modId xmlns:p14="http://schemas.microsoft.com/office/powerpoint/2010/main" val="1893961505"/>
                </p:ext>
              </p:extLst>
            </p:nvPr>
          </p:nvGraphicFramePr>
          <p:xfrm>
            <a:off x="2419321" y="2976069"/>
            <a:ext cx="1857745" cy="2679700"/>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3"/>
            <p:cNvSpPr txBox="1"/>
            <p:nvPr/>
          </p:nvSpPr>
          <p:spPr>
            <a:xfrm>
              <a:off x="2082064" y="2603026"/>
              <a:ext cx="312906" cy="369332"/>
            </a:xfrm>
            <a:prstGeom prst="rect">
              <a:avLst/>
            </a:prstGeom>
            <a:noFill/>
          </p:spPr>
          <p:txBody>
            <a:bodyPr wrap="none" rtlCol="0">
              <a:spAutoFit/>
            </a:bodyPr>
            <a:lstStyle/>
            <a:p>
              <a:r>
                <a:rPr kumimoji="1" lang="en-US" altLang="ja-JP" b="1" dirty="0" smtClean="0"/>
                <a:t>B</a:t>
              </a:r>
              <a:endParaRPr kumimoji="1" lang="ja-JP" altLang="en-US" b="1" dirty="0"/>
            </a:p>
          </p:txBody>
        </p:sp>
        <p:sp>
          <p:nvSpPr>
            <p:cNvPr id="15" name="テキスト ボックス 14"/>
            <p:cNvSpPr txBox="1"/>
            <p:nvPr/>
          </p:nvSpPr>
          <p:spPr>
            <a:xfrm rot="16200000">
              <a:off x="1813629" y="4059153"/>
              <a:ext cx="1095172" cy="307777"/>
            </a:xfrm>
            <a:prstGeom prst="rect">
              <a:avLst/>
            </a:prstGeom>
            <a:noFill/>
          </p:spPr>
          <p:txBody>
            <a:bodyPr wrap="none" rtlCol="0">
              <a:spAutoFit/>
            </a:bodyPr>
            <a:lstStyle/>
            <a:p>
              <a:r>
                <a:rPr kumimoji="1" lang="en-US" altLang="ja-JP" sz="1400" dirty="0" smtClean="0"/>
                <a:t>Survival rate</a:t>
              </a:r>
              <a:endParaRPr kumimoji="1" lang="ja-JP" altLang="en-US" sz="1400" dirty="0"/>
            </a:p>
          </p:txBody>
        </p:sp>
        <p:sp>
          <p:nvSpPr>
            <p:cNvPr id="16" name="テキスト ボックス 15"/>
            <p:cNvSpPr txBox="1"/>
            <p:nvPr/>
          </p:nvSpPr>
          <p:spPr>
            <a:xfrm>
              <a:off x="4226149" y="2603026"/>
              <a:ext cx="312906" cy="369332"/>
            </a:xfrm>
            <a:prstGeom prst="rect">
              <a:avLst/>
            </a:prstGeom>
            <a:noFill/>
          </p:spPr>
          <p:txBody>
            <a:bodyPr wrap="none" rtlCol="0">
              <a:spAutoFit/>
            </a:bodyPr>
            <a:lstStyle/>
            <a:p>
              <a:r>
                <a:rPr kumimoji="1" lang="en-US" altLang="ja-JP" b="1" dirty="0" smtClean="0"/>
                <a:t>C</a:t>
              </a:r>
              <a:endParaRPr kumimoji="1" lang="ja-JP" altLang="en-US" b="1" dirty="0"/>
            </a:p>
          </p:txBody>
        </p:sp>
        <p:graphicFrame>
          <p:nvGraphicFramePr>
            <p:cNvPr id="17" name="グラフ 16"/>
            <p:cNvGraphicFramePr>
              <a:graphicFrameLocks/>
            </p:cNvGraphicFramePr>
            <p:nvPr>
              <p:extLst>
                <p:ext uri="{D42A27DB-BD31-4B8C-83A1-F6EECF244321}">
                  <p14:modId xmlns:p14="http://schemas.microsoft.com/office/powerpoint/2010/main" val="3447848539"/>
                </p:ext>
              </p:extLst>
            </p:nvPr>
          </p:nvGraphicFramePr>
          <p:xfrm>
            <a:off x="4851663" y="2976069"/>
            <a:ext cx="1837799" cy="2679700"/>
          </p:xfrm>
          <a:graphic>
            <a:graphicData uri="http://schemas.openxmlformats.org/drawingml/2006/chart">
              <c:chart xmlns:c="http://schemas.openxmlformats.org/drawingml/2006/chart" xmlns:r="http://schemas.openxmlformats.org/officeDocument/2006/relationships" r:id="rId4"/>
            </a:graphicData>
          </a:graphic>
        </p:graphicFrame>
        <p:sp>
          <p:nvSpPr>
            <p:cNvPr id="18" name="テキスト ボックス 17"/>
            <p:cNvSpPr txBox="1"/>
            <p:nvPr/>
          </p:nvSpPr>
          <p:spPr>
            <a:xfrm rot="16200000">
              <a:off x="3965417" y="3884017"/>
              <a:ext cx="1401270" cy="461665"/>
            </a:xfrm>
            <a:prstGeom prst="rect">
              <a:avLst/>
            </a:prstGeom>
            <a:noFill/>
          </p:spPr>
          <p:txBody>
            <a:bodyPr wrap="none" rtlCol="0">
              <a:spAutoFit/>
            </a:bodyPr>
            <a:lstStyle/>
            <a:p>
              <a:r>
                <a:rPr lang="en-US" altLang="ja-JP" sz="1200" dirty="0" err="1" smtClean="0"/>
                <a:t>Trehalose</a:t>
              </a:r>
              <a:r>
                <a:rPr lang="en-US" altLang="ja-JP" sz="1200" dirty="0" smtClean="0"/>
                <a:t> content</a:t>
              </a:r>
            </a:p>
            <a:p>
              <a:r>
                <a:rPr kumimoji="1" lang="en-US" altLang="ja-JP" sz="1200" dirty="0" smtClean="0"/>
                <a:t>[</a:t>
              </a:r>
              <a:r>
                <a:rPr kumimoji="1" lang="en-US" altLang="ja-JP" sz="1200" dirty="0" smtClean="0">
                  <a:latin typeface="Symbol" charset="2"/>
                  <a:cs typeface="Symbol" charset="2"/>
                </a:rPr>
                <a:t>m</a:t>
              </a:r>
              <a:r>
                <a:rPr kumimoji="1" lang="en-US" altLang="ja-JP" sz="1200" dirty="0" smtClean="0"/>
                <a:t>g/5×10</a:t>
              </a:r>
              <a:r>
                <a:rPr kumimoji="1" lang="en-US" altLang="ja-JP" sz="1200" baseline="30000" dirty="0" smtClean="0"/>
                <a:t>7</a:t>
              </a:r>
              <a:r>
                <a:rPr kumimoji="1" lang="en-US" altLang="ja-JP" sz="1200" dirty="0" smtClean="0"/>
                <a:t> conidia]</a:t>
              </a:r>
              <a:endParaRPr kumimoji="1" lang="ja-JP" altLang="en-US" sz="1200" dirty="0"/>
            </a:p>
          </p:txBody>
        </p:sp>
        <p:sp>
          <p:nvSpPr>
            <p:cNvPr id="19" name="テキスト ボックス 18"/>
            <p:cNvSpPr txBox="1"/>
            <p:nvPr/>
          </p:nvSpPr>
          <p:spPr>
            <a:xfrm>
              <a:off x="743219" y="2896183"/>
              <a:ext cx="1126781" cy="276999"/>
            </a:xfrm>
            <a:prstGeom prst="rect">
              <a:avLst/>
            </a:prstGeom>
            <a:noFill/>
          </p:spPr>
          <p:txBody>
            <a:bodyPr wrap="none" rtlCol="0">
              <a:spAutoFit/>
            </a:bodyPr>
            <a:lstStyle/>
            <a:p>
              <a:r>
                <a:rPr kumimoji="1" lang="en-US" altLang="ja-JP" sz="1200" dirty="0" smtClean="0"/>
                <a:t>10</a:t>
              </a:r>
              <a:r>
                <a:rPr kumimoji="1" lang="en-US" altLang="ja-JP" sz="1200" baseline="30000" dirty="0" smtClean="0"/>
                <a:t>8</a:t>
              </a:r>
              <a:r>
                <a:rPr kumimoji="1" lang="en-US" altLang="ja-JP" sz="1200" dirty="0" smtClean="0"/>
                <a:t> conidia/mL</a:t>
              </a:r>
              <a:endParaRPr kumimoji="1" lang="ja-JP" altLang="en-US" sz="1200" dirty="0"/>
            </a:p>
          </p:txBody>
        </p:sp>
        <p:sp>
          <p:nvSpPr>
            <p:cNvPr id="2" name="テキスト ボックス 1"/>
            <p:cNvSpPr txBox="1"/>
            <p:nvPr/>
          </p:nvSpPr>
          <p:spPr>
            <a:xfrm>
              <a:off x="3126155" y="2896183"/>
              <a:ext cx="879493" cy="276999"/>
            </a:xfrm>
            <a:prstGeom prst="rect">
              <a:avLst/>
            </a:prstGeom>
            <a:noFill/>
          </p:spPr>
          <p:txBody>
            <a:bodyPr wrap="none" rtlCol="0">
              <a:spAutoFit/>
            </a:bodyPr>
            <a:lstStyle/>
            <a:p>
              <a:r>
                <a:rPr kumimoji="1" lang="en-US" altLang="ja-JP" sz="1200" dirty="0" smtClean="0"/>
                <a:t>Heat stress</a:t>
              </a:r>
              <a:endParaRPr kumimoji="1" lang="ja-JP" altLang="en-US" sz="1200" dirty="0"/>
            </a:p>
          </p:txBody>
        </p:sp>
      </p:grpSp>
      <p:sp>
        <p:nvSpPr>
          <p:cNvPr id="7" name="テキスト ボックス 6"/>
          <p:cNvSpPr txBox="1"/>
          <p:nvPr/>
        </p:nvSpPr>
        <p:spPr>
          <a:xfrm>
            <a:off x="660799" y="4913923"/>
            <a:ext cx="5806432" cy="1938992"/>
          </a:xfrm>
          <a:prstGeom prst="rect">
            <a:avLst/>
          </a:prstGeom>
          <a:noFill/>
        </p:spPr>
        <p:txBody>
          <a:bodyPr wrap="square" rtlCol="0">
            <a:spAutoFit/>
          </a:bodyPr>
          <a:lstStyle/>
          <a:p>
            <a:r>
              <a:rPr lang="ja-JP" altLang="en-US" sz="1200" b="1" dirty="0">
                <a:latin typeface="Helvetica"/>
                <a:ea typeface="Helvetica"/>
                <a:cs typeface="Helvetica"/>
              </a:rPr>
              <a:t>S1 Fig. Temperature effects found in the conidia from cultures on glucose minimal media (GMM). </a:t>
            </a:r>
            <a:r>
              <a:rPr lang="ja-JP" altLang="en-US" sz="1200" dirty="0">
                <a:latin typeface="Helvetica"/>
                <a:ea typeface="Helvetica"/>
                <a:cs typeface="Helvetica"/>
              </a:rPr>
              <a:t>Conidia of </a:t>
            </a:r>
            <a:r>
              <a:rPr lang="ja-JP" altLang="en-US" sz="1200" i="1" dirty="0">
                <a:latin typeface="Helvetica"/>
                <a:ea typeface="Helvetica"/>
                <a:cs typeface="Helvetica"/>
              </a:rPr>
              <a:t>A. fumigatus</a:t>
            </a:r>
            <a:r>
              <a:rPr lang="ja-JP" altLang="en-US" sz="1200" dirty="0">
                <a:latin typeface="Helvetica"/>
                <a:ea typeface="Helvetica"/>
                <a:cs typeface="Helvetica"/>
              </a:rPr>
              <a:t> Af293 were harvested from 25 and 37 °C cultures on GMM. </a:t>
            </a:r>
            <a:r>
              <a:rPr lang="ja-JP" altLang="en-US" sz="1200" b="1" dirty="0">
                <a:latin typeface="Helvetica"/>
                <a:ea typeface="Helvetica"/>
                <a:cs typeface="Helvetica"/>
              </a:rPr>
              <a:t>(A)</a:t>
            </a:r>
            <a:r>
              <a:rPr lang="ja-JP" altLang="en-US" sz="1200" dirty="0">
                <a:latin typeface="Helvetica"/>
                <a:ea typeface="Helvetica"/>
                <a:cs typeface="Helvetica"/>
              </a:rPr>
              <a:t> The conidial suspensions were diluted to 1x108 conidia mL−1 and photographed. </a:t>
            </a:r>
            <a:r>
              <a:rPr lang="ja-JP" altLang="en-US" sz="1200" b="1" dirty="0">
                <a:latin typeface="Helvetica"/>
                <a:ea typeface="Helvetica"/>
                <a:cs typeface="Helvetica"/>
              </a:rPr>
              <a:t>(B)</a:t>
            </a:r>
            <a:r>
              <a:rPr lang="ja-JP" altLang="en-US" sz="1200" dirty="0">
                <a:latin typeface="Helvetica"/>
                <a:ea typeface="Helvetica"/>
                <a:cs typeface="Helvetica"/>
              </a:rPr>
              <a:t> The survival rates of the conidia upon heat stress (60°C, 15 min) are shown. The survival rate (%) was calculated by dividing the number of CFU following the stress treatment by the number of CFU obtained in the absence of treatment. Each sample was tested in triplicates. Error bars represent the standard deviation. </a:t>
            </a:r>
            <a:r>
              <a:rPr lang="ja-JP" altLang="en-US" sz="1200" b="1" dirty="0">
                <a:latin typeface="Helvetica"/>
                <a:ea typeface="Helvetica"/>
                <a:cs typeface="Helvetica"/>
              </a:rPr>
              <a:t>(C) </a:t>
            </a:r>
            <a:r>
              <a:rPr lang="ja-JP" altLang="en-US" sz="1200" dirty="0">
                <a:latin typeface="Helvetica"/>
                <a:ea typeface="Helvetica"/>
                <a:cs typeface="Helvetica"/>
              </a:rPr>
              <a:t>Trehalose was extracted from the conidia and quantified by glucose assay using trehalase digestion as described previously [5]. Error bars represent the standard deviation based on three independent replicates.</a:t>
            </a:r>
            <a:endParaRPr kumimoji="1" lang="ja-JP" altLang="en-US" sz="1200" dirty="0"/>
          </a:p>
        </p:txBody>
      </p:sp>
    </p:spTree>
    <p:extLst>
      <p:ext uri="{BB962C8B-B14F-4D97-AF65-F5344CB8AC3E}">
        <p14:creationId xmlns:p14="http://schemas.microsoft.com/office/powerpoint/2010/main" val="2957770064"/>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TotalTime>
  <Words>189</Words>
  <Application>Microsoft Macintosh PowerPoint</Application>
  <PresentationFormat>画面に合わせる (4:3)</PresentationFormat>
  <Paragraphs>12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ホワイト</vt:lpstr>
      <vt:lpstr>PowerPoint プレゼンテーション</vt:lpstr>
    </vt:vector>
  </TitlesOfParts>
  <Company>千葉大学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萩原 大祐</dc:creator>
  <cp:lastModifiedBy>萩原 大祐</cp:lastModifiedBy>
  <cp:revision>8</cp:revision>
  <dcterms:created xsi:type="dcterms:W3CDTF">2017-02-08T04:50:10Z</dcterms:created>
  <dcterms:modified xsi:type="dcterms:W3CDTF">2017-05-01T06:47:57Z</dcterms:modified>
</cp:coreProperties>
</file>