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B3B4-F5A1-4D25-9894-A5EF23935910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7446-9A7E-4A95-99E9-BA07310501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B3B4-F5A1-4D25-9894-A5EF23935910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7446-9A7E-4A95-99E9-BA07310501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B3B4-F5A1-4D25-9894-A5EF23935910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7446-9A7E-4A95-99E9-BA07310501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B3B4-F5A1-4D25-9894-A5EF23935910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7446-9A7E-4A95-99E9-BA07310501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B3B4-F5A1-4D25-9894-A5EF23935910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7446-9A7E-4A95-99E9-BA07310501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B3B4-F5A1-4D25-9894-A5EF23935910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7446-9A7E-4A95-99E9-BA07310501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B3B4-F5A1-4D25-9894-A5EF23935910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7446-9A7E-4A95-99E9-BA07310501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B3B4-F5A1-4D25-9894-A5EF23935910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7446-9A7E-4A95-99E9-BA07310501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B3B4-F5A1-4D25-9894-A5EF23935910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7446-9A7E-4A95-99E9-BA07310501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B3B4-F5A1-4D25-9894-A5EF23935910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7446-9A7E-4A95-99E9-BA07310501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B3B4-F5A1-4D25-9894-A5EF23935910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7446-9A7E-4A95-99E9-BA07310501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6B3B4-F5A1-4D25-9894-A5EF23935910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57446-9A7E-4A95-99E9-BA073105010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5"/>
          <p:cNvSpPr txBox="1">
            <a:spLocks noChangeArrowheads="1"/>
          </p:cNvSpPr>
          <p:nvPr/>
        </p:nvSpPr>
        <p:spPr bwMode="auto">
          <a:xfrm>
            <a:off x="762000" y="1371600"/>
            <a:ext cx="6019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>
                <a:latin typeface="Arial" pitchFamily="34" charset="0"/>
                <a:cs typeface="Arial" pitchFamily="34" charset="0"/>
              </a:rPr>
              <a:t>Table S2. Spearman Correlations between 24h and sleep energy expenditure  and 24h and sleep core temperature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3048000" y="2362200"/>
            <a:ext cx="23034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Arial" pitchFamily="34" charset="0"/>
                <a:cs typeface="Arial" pitchFamily="34" charset="0"/>
              </a:rPr>
              <a:t>24h core temperature (C)</a:t>
            </a:r>
          </a:p>
          <a:p>
            <a:r>
              <a:rPr lang="en-US" sz="1400" b="1">
                <a:latin typeface="Arial" pitchFamily="34" charset="0"/>
                <a:cs typeface="Arial" pitchFamily="34" charset="0"/>
              </a:rPr>
              <a:t>            (rho=, p=)</a:t>
            </a: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5257800" y="2362200"/>
            <a:ext cx="25733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Arial" pitchFamily="34" charset="0"/>
                <a:cs typeface="Arial" pitchFamily="34" charset="0"/>
              </a:rPr>
              <a:t> Sleep core temperature (C) </a:t>
            </a:r>
          </a:p>
          <a:p>
            <a:r>
              <a:rPr lang="en-US" sz="1400" b="1">
                <a:latin typeface="Arial" pitchFamily="34" charset="0"/>
                <a:cs typeface="Arial" pitchFamily="34" charset="0"/>
              </a:rPr>
              <a:t>               (rho=, p=)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914400" y="2286000"/>
            <a:ext cx="6934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14400" y="5410200"/>
            <a:ext cx="6934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14400" y="2971800"/>
            <a:ext cx="6934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04800" y="3124200"/>
            <a:ext cx="312420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spcAft>
                <a:spcPts val="1000"/>
              </a:spcAft>
            </a:pPr>
            <a:r>
              <a:rPr lang="en-US" altLang="zh-CN" sz="1200" b="1" dirty="0">
                <a:latin typeface="Arial" pitchFamily="34" charset="0"/>
                <a:cs typeface="Arial" pitchFamily="34" charset="0"/>
              </a:rPr>
              <a:t>24h energy expenditure (OF)</a:t>
            </a:r>
          </a:p>
          <a:p>
            <a:pPr lvl="1">
              <a:spcAft>
                <a:spcPts val="1000"/>
              </a:spcAft>
            </a:pPr>
            <a:r>
              <a:rPr lang="en-US" altLang="zh-CN" sz="1200" b="1" dirty="0">
                <a:latin typeface="Arial" pitchFamily="34" charset="0"/>
                <a:cs typeface="Arial" pitchFamily="34" charset="0"/>
              </a:rPr>
              <a:t>(kcal)</a:t>
            </a:r>
          </a:p>
          <a:p>
            <a:pPr lvl="1">
              <a:spcAft>
                <a:spcPts val="1000"/>
              </a:spcAft>
            </a:pPr>
            <a:r>
              <a:rPr lang="en-US" altLang="zh-CN" sz="1200" b="1" dirty="0">
                <a:latin typeface="Arial" pitchFamily="34" charset="0"/>
                <a:cs typeface="Arial" pitchFamily="34" charset="0"/>
              </a:rPr>
              <a:t>Sleep energy expenditure (OF) (kcal)</a:t>
            </a:r>
          </a:p>
          <a:p>
            <a:pPr lvl="1">
              <a:spcAft>
                <a:spcPts val="1000"/>
              </a:spcAft>
            </a:pPr>
            <a:r>
              <a:rPr lang="en-US" altLang="zh-CN" sz="1200" b="1" dirty="0">
                <a:latin typeface="Arial" pitchFamily="34" charset="0"/>
                <a:cs typeface="Arial" pitchFamily="34" charset="0"/>
              </a:rPr>
              <a:t>24h energy expenditure (WM)</a:t>
            </a:r>
          </a:p>
          <a:p>
            <a:pPr lvl="1">
              <a:spcAft>
                <a:spcPts val="1000"/>
              </a:spcAft>
            </a:pPr>
            <a:r>
              <a:rPr lang="en-US" altLang="zh-CN" sz="1200" b="1" dirty="0">
                <a:latin typeface="Arial" pitchFamily="34" charset="0"/>
                <a:cs typeface="Arial" pitchFamily="34" charset="0"/>
              </a:rPr>
              <a:t>(kcal)</a:t>
            </a:r>
          </a:p>
          <a:p>
            <a:pPr lvl="1">
              <a:spcAft>
                <a:spcPts val="1000"/>
              </a:spcAft>
            </a:pPr>
            <a:r>
              <a:rPr lang="en-US" altLang="zh-CN" sz="1200" b="1" dirty="0">
                <a:latin typeface="Arial" pitchFamily="34" charset="0"/>
                <a:cs typeface="Arial" pitchFamily="34" charset="0"/>
              </a:rPr>
              <a:t>Sleep energy expenditure (WM) (kcal)</a:t>
            </a:r>
          </a:p>
          <a:p>
            <a:pPr lvl="1">
              <a:spcAft>
                <a:spcPts val="1000"/>
              </a:spcAft>
            </a:pPr>
            <a:endParaRPr lang="en-US" altLang="zh-CN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6"/>
          <p:cNvSpPr txBox="1">
            <a:spLocks noChangeArrowheads="1"/>
          </p:cNvSpPr>
          <p:nvPr/>
        </p:nvSpPr>
        <p:spPr bwMode="auto">
          <a:xfrm>
            <a:off x="3657600" y="3124200"/>
            <a:ext cx="28686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Arial" pitchFamily="34" charset="0"/>
                <a:cs typeface="Arial" pitchFamily="34" charset="0"/>
              </a:rPr>
              <a:t>0.13; 0.7                                               -</a:t>
            </a:r>
          </a:p>
        </p:txBody>
      </p:sp>
      <p:sp>
        <p:nvSpPr>
          <p:cNvPr id="12" name="TextBox 17"/>
          <p:cNvSpPr txBox="1">
            <a:spLocks noChangeArrowheads="1"/>
          </p:cNvSpPr>
          <p:nvPr/>
        </p:nvSpPr>
        <p:spPr bwMode="auto">
          <a:xfrm>
            <a:off x="3810000" y="3733800"/>
            <a:ext cx="30416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Arial" pitchFamily="34" charset="0"/>
                <a:cs typeface="Arial" pitchFamily="34" charset="0"/>
              </a:rPr>
              <a:t>   -                                                0.14; 0.7</a:t>
            </a:r>
          </a:p>
        </p:txBody>
      </p:sp>
      <p:sp>
        <p:nvSpPr>
          <p:cNvPr id="13" name="TextBox 18"/>
          <p:cNvSpPr txBox="1">
            <a:spLocks noChangeArrowheads="1"/>
          </p:cNvSpPr>
          <p:nvPr/>
        </p:nvSpPr>
        <p:spPr bwMode="auto">
          <a:xfrm>
            <a:off x="3657600" y="4267200"/>
            <a:ext cx="29543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Arial" pitchFamily="34" charset="0"/>
                <a:cs typeface="Arial" pitchFamily="34" charset="0"/>
              </a:rPr>
              <a:t>0.07; 0.8                                                 -</a:t>
            </a:r>
          </a:p>
        </p:txBody>
      </p:sp>
      <p:sp>
        <p:nvSpPr>
          <p:cNvPr id="14" name="TextBox 19"/>
          <p:cNvSpPr txBox="1">
            <a:spLocks noChangeArrowheads="1"/>
          </p:cNvSpPr>
          <p:nvPr/>
        </p:nvSpPr>
        <p:spPr bwMode="auto">
          <a:xfrm>
            <a:off x="3733800" y="4876800"/>
            <a:ext cx="31718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Arial" pitchFamily="34" charset="0"/>
                <a:cs typeface="Arial" pitchFamily="34" charset="0"/>
              </a:rPr>
              <a:t>    -                                                  0.15; 0.7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898525" y="5672138"/>
            <a:ext cx="35544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Arial" pitchFamily="34" charset="0"/>
                <a:cs typeface="Arial" pitchFamily="34" charset="0"/>
              </a:rPr>
              <a:t>WM=weight maintaining diet; OF=overfeeding diet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102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NIH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Jiangying He</dc:creator>
  <cp:lastModifiedBy>Jiangying He</cp:lastModifiedBy>
  <cp:revision>1</cp:revision>
  <dcterms:created xsi:type="dcterms:W3CDTF">2012-04-05T18:26:28Z</dcterms:created>
  <dcterms:modified xsi:type="dcterms:W3CDTF">2012-04-05T18:28:03Z</dcterms:modified>
</cp:coreProperties>
</file>