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5B73-CBE8-4BDA-A7E0-71AE96E36A84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FB8C-8C83-46A2-BA9A-17182BE50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285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5B73-CBE8-4BDA-A7E0-71AE96E36A84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FB8C-8C83-46A2-BA9A-17182BE50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38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5B73-CBE8-4BDA-A7E0-71AE96E36A84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FB8C-8C83-46A2-BA9A-17182BE50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7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5B73-CBE8-4BDA-A7E0-71AE96E36A84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FB8C-8C83-46A2-BA9A-17182BE50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549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5B73-CBE8-4BDA-A7E0-71AE96E36A84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FB8C-8C83-46A2-BA9A-17182BE50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20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5B73-CBE8-4BDA-A7E0-71AE96E36A84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FB8C-8C83-46A2-BA9A-17182BE50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80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5B73-CBE8-4BDA-A7E0-71AE96E36A84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FB8C-8C83-46A2-BA9A-17182BE50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67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5B73-CBE8-4BDA-A7E0-71AE96E36A84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FB8C-8C83-46A2-BA9A-17182BE50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05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5B73-CBE8-4BDA-A7E0-71AE96E36A84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FB8C-8C83-46A2-BA9A-17182BE50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28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5B73-CBE8-4BDA-A7E0-71AE96E36A84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FB8C-8C83-46A2-BA9A-17182BE50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67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5B73-CBE8-4BDA-A7E0-71AE96E36A84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FB8C-8C83-46A2-BA9A-17182BE50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351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C5B73-CBE8-4BDA-A7E0-71AE96E36A84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9FB8C-8C83-46A2-BA9A-17182BE50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6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71" y="0"/>
            <a:ext cx="2460333" cy="2719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74" y="2514600"/>
            <a:ext cx="2528887" cy="2566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608" y="0"/>
            <a:ext cx="2231819" cy="2719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7934" y="2530876"/>
            <a:ext cx="2300373" cy="2422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6" name="Picture 3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408" y="0"/>
            <a:ext cx="2231819" cy="2719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980" y="2538623"/>
            <a:ext cx="2300373" cy="2719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8" name="Picture 3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035" y="0"/>
            <a:ext cx="2231819" cy="2566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9" name="Picture 3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027" y="2535936"/>
            <a:ext cx="2300373" cy="2277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1020222" y="116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A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925222" y="116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B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54022" y="116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C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582822" y="116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020222" y="24384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25222" y="24384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F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754022" y="24384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G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582822" y="24384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H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0" y="510540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S1 Fig. Altered IL-6 and IP-10 levels in SLE patients and lupus relatives 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rrespective of medication. 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Plasma levels of IL-6 (</a:t>
            </a:r>
            <a:r>
              <a:rPr lang="en-US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A-D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) and IP-10 (</a:t>
            </a:r>
            <a:r>
              <a:rPr lang="en-US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E-H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) were assessed in SLE patients (case), unaffected first-degree relatives of SLE patients (FDR), and unrelated, unaffected controls with no family history of SLE (</a:t>
            </a:r>
            <a:r>
              <a:rPr lang="en-US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Ctl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). Soluble mediator levels were compared in each group by use of prednisone (</a:t>
            </a:r>
            <a:r>
              <a:rPr lang="en-US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A, E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), hydroxychloroquine (HCQ; </a:t>
            </a:r>
            <a:r>
              <a:rPr lang="en-US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B, F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immunosuppressants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(IS; </a:t>
            </a:r>
            <a:r>
              <a:rPr lang="en-US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C, G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), including methotrexate and/or azathioprine, and/or major </a:t>
            </a:r>
            <a:r>
              <a:rPr lang="en-US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immunosuppressants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(Major IS; </a:t>
            </a:r>
            <a:r>
              <a:rPr lang="en-US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D, H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), including mycophenolate </a:t>
            </a:r>
            <a:r>
              <a:rPr lang="en-US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mofetil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and/or cyclophosphamide. Y = Yes; N = No. Data are presented as mean </a:t>
            </a:r>
            <a:r>
              <a:rPr lang="en-US" sz="13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SEM. *</a:t>
            </a:r>
            <a:r>
              <a:rPr lang="en-US" sz="13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p&lt;0.05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, **</a:t>
            </a:r>
            <a:r>
              <a:rPr lang="en-US" sz="13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p&lt;0.01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, ***</a:t>
            </a:r>
            <a:r>
              <a:rPr lang="en-US" sz="13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p&lt;0.001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, ****</a:t>
            </a:r>
            <a:r>
              <a:rPr lang="en-US" sz="13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p&lt;0.0001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en-US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Kruskal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-Wallis test with Dunn’s multiple 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comparison</a:t>
            </a:r>
            <a:r>
              <a:rPr lang="en-US" sz="1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all groups assessed (Case/FDR/</a:t>
            </a:r>
            <a:r>
              <a:rPr lang="en-US" sz="13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Ctl</a:t>
            </a:r>
            <a:r>
              <a:rPr lang="en-US" sz="1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(Y) or without (N) use of the medications indicated)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comparisons found to be statistically significant </a:t>
            </a:r>
            <a:r>
              <a:rPr lang="en-US" sz="13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 </a:t>
            </a:r>
            <a:r>
              <a:rPr lang="en-US" sz="13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marked.</a:t>
            </a:r>
            <a:endParaRPr lang="en-US" sz="13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851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189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Munroe, MD, PhD</dc:creator>
  <cp:lastModifiedBy>Melissa Munroe, MD, PhD</cp:lastModifiedBy>
  <cp:revision>12</cp:revision>
  <dcterms:created xsi:type="dcterms:W3CDTF">2016-09-26T17:53:58Z</dcterms:created>
  <dcterms:modified xsi:type="dcterms:W3CDTF">2016-12-09T22:25:27Z</dcterms:modified>
</cp:coreProperties>
</file>